
<file path=[Content_Types].xml><?xml version="1.0" encoding="utf-8"?>
<Types xmlns="http://schemas.openxmlformats.org/package/2006/content-types">
  <Default Extension="emf" ContentType="image/x-emf"/>
  <Default Extension="jpeg" ContentType="image/jpeg"/>
  <Default Extension="jp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 id="2147483656" r:id="rId2"/>
  </p:sldMasterIdLst>
  <p:notesMasterIdLst>
    <p:notesMasterId r:id="rId40"/>
  </p:notesMasterIdLst>
  <p:sldIdLst>
    <p:sldId id="360" r:id="rId3"/>
    <p:sldId id="355" r:id="rId4"/>
    <p:sldId id="371" r:id="rId5"/>
    <p:sldId id="376" r:id="rId6"/>
    <p:sldId id="380" r:id="rId7"/>
    <p:sldId id="256" r:id="rId8"/>
    <p:sldId id="265" r:id="rId9"/>
    <p:sldId id="378" r:id="rId10"/>
    <p:sldId id="421" r:id="rId11"/>
    <p:sldId id="423" r:id="rId12"/>
    <p:sldId id="266" r:id="rId13"/>
    <p:sldId id="362" r:id="rId14"/>
    <p:sldId id="269" r:id="rId15"/>
    <p:sldId id="270" r:id="rId16"/>
    <p:sldId id="291" r:id="rId17"/>
    <p:sldId id="417" r:id="rId18"/>
    <p:sldId id="413" r:id="rId19"/>
    <p:sldId id="364" r:id="rId20"/>
    <p:sldId id="434" r:id="rId21"/>
    <p:sldId id="340" r:id="rId22"/>
    <p:sldId id="386" r:id="rId23"/>
    <p:sldId id="281" r:id="rId24"/>
    <p:sldId id="426" r:id="rId25"/>
    <p:sldId id="295" r:id="rId26"/>
    <p:sldId id="384" r:id="rId27"/>
    <p:sldId id="297" r:id="rId28"/>
    <p:sldId id="387" r:id="rId29"/>
    <p:sldId id="285" r:id="rId30"/>
    <p:sldId id="392" r:id="rId31"/>
    <p:sldId id="418" r:id="rId32"/>
    <p:sldId id="372" r:id="rId33"/>
    <p:sldId id="366" r:id="rId34"/>
    <p:sldId id="573" r:id="rId35"/>
    <p:sldId id="431" r:id="rId36"/>
    <p:sldId id="432" r:id="rId37"/>
    <p:sldId id="433" r:id="rId38"/>
    <p:sldId id="435" r:id="rId39"/>
  </p:sldIdLst>
  <p:sldSz cx="12192000" cy="6858000"/>
  <p:notesSz cx="7315200" cy="9601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rt" id="{DD29F31D-FD3E-4656-95C7-E134B4FAAFA1}">
          <p14:sldIdLst>
            <p14:sldId id="360"/>
            <p14:sldId id="355"/>
            <p14:sldId id="371"/>
            <p14:sldId id="376"/>
            <p14:sldId id="380"/>
            <p14:sldId id="256"/>
            <p14:sldId id="265"/>
            <p14:sldId id="378"/>
            <p14:sldId id="421"/>
            <p14:sldId id="423"/>
            <p14:sldId id="266"/>
            <p14:sldId id="362"/>
          </p14:sldIdLst>
        </p14:section>
        <p14:section name="select()" id="{742796F6-4AC2-40D6-9862-8EA797D6A928}">
          <p14:sldIdLst>
            <p14:sldId id="269"/>
            <p14:sldId id="270"/>
            <p14:sldId id="291"/>
            <p14:sldId id="417"/>
            <p14:sldId id="413"/>
            <p14:sldId id="364"/>
          </p14:sldIdLst>
        </p14:section>
        <p14:section name="filter" id="{8CE85830-1EBC-4B15-A9C0-3C5DD3DA008A}">
          <p14:sldIdLst>
            <p14:sldId id="434"/>
            <p14:sldId id="340"/>
            <p14:sldId id="386"/>
            <p14:sldId id="281"/>
            <p14:sldId id="426"/>
            <p14:sldId id="295"/>
            <p14:sldId id="384"/>
            <p14:sldId id="297"/>
            <p14:sldId id="387"/>
            <p14:sldId id="285"/>
            <p14:sldId id="392"/>
            <p14:sldId id="418"/>
            <p14:sldId id="372"/>
            <p14:sldId id="366"/>
            <p14:sldId id="573"/>
            <p14:sldId id="431"/>
            <p14:sldId id="432"/>
            <p14:sldId id="433"/>
            <p14:sldId id="435"/>
          </p14:sldIdLst>
        </p14:section>
      </p14:sectionLst>
    </p:ext>
    <p:ext uri="{EFAFB233-063F-42B5-8137-9DF3F51BA10A}">
      <p15:sldGuideLst xmlns:p15="http://schemas.microsoft.com/office/powerpoint/2012/main">
        <p15:guide id="2" pos="7008" userDrawn="1">
          <p15:clr>
            <a:srgbClr val="000000"/>
          </p15:clr>
        </p15:guide>
        <p15:guide id="3" orient="horz" pos="32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0C283"/>
    <a:srgbClr val="F8A968"/>
    <a:srgbClr val="FCC598"/>
    <a:srgbClr val="A5C0E5"/>
    <a:srgbClr val="CEE3A7"/>
    <a:srgbClr val="E6A5A4"/>
    <a:srgbClr val="0365C0"/>
    <a:srgbClr val="538DD5"/>
    <a:srgbClr val="005493"/>
    <a:srgbClr val="8DB4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10D26E-AD29-41A9-BA0F-94915DAAF4B7}" v="137" dt="2021-07-15T00:36:32.708"/>
  </p1510:revLst>
</p1510:revInfo>
</file>

<file path=ppt/tableStyles.xml><?xml version="1.0" encoding="utf-8"?>
<a:tblStyleLst xmlns:a="http://schemas.openxmlformats.org/drawingml/2006/main" def="{71CB66AA-850D-4605-A19E-2ED404D436C7}">
  <a:tblStyle styleId="{71CB66AA-850D-4605-A19E-2ED404D436C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09C1C93-8995-4D9E-87C8-A8817AF97DB9}"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A09481-35D7-4565-9225-4E10A05E4E98}"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42" autoAdjust="0"/>
    <p:restoredTop sz="79028" autoAdjust="0"/>
  </p:normalViewPr>
  <p:slideViewPr>
    <p:cSldViewPr snapToGrid="0">
      <p:cViewPr varScale="1">
        <p:scale>
          <a:sx n="102" d="100"/>
          <a:sy n="102" d="100"/>
        </p:scale>
        <p:origin x="1760" y="176"/>
      </p:cViewPr>
      <p:guideLst>
        <p:guide pos="7008"/>
        <p:guide orient="horz" pos="3240"/>
      </p:guideLst>
    </p:cSldViewPr>
  </p:slideViewPr>
  <p:notesTextViewPr>
    <p:cViewPr>
      <p:scale>
        <a:sx n="1" d="1"/>
        <a:sy n="1" d="1"/>
      </p:scale>
      <p:origin x="0" y="0"/>
    </p:cViewPr>
  </p:notesTextViewPr>
  <p:notesViewPr>
    <p:cSldViewPr snapToGrid="0" showGuides="1">
      <p:cViewPr varScale="1">
        <p:scale>
          <a:sx n="93" d="100"/>
          <a:sy n="93" d="100"/>
        </p:scale>
        <p:origin x="3648"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microsoft.com/office/2015/10/relationships/revisionInfo" Target="revisionInfo.xml"/><Relationship Id="rId20" Type="http://schemas.openxmlformats.org/officeDocument/2006/relationships/slide" Target="slides/slide18.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bstfeld, Amrom E" userId="S::obstfelda@chop.edu::723fc76c-ee2b-4721-b304-153613f0d15a" providerId="AD" clId="Web-{366298CA-EF97-85D0-4310-37A80C02B10F}"/>
    <pc:docChg chg="modSld">
      <pc:chgData name="Obstfeld, Amrom E" userId="S::obstfelda@chop.edu::723fc76c-ee2b-4721-b304-153613f0d15a" providerId="AD" clId="Web-{366298CA-EF97-85D0-4310-37A80C02B10F}" dt="2021-07-11T20:20:51.557" v="78"/>
      <pc:docMkLst>
        <pc:docMk/>
      </pc:docMkLst>
      <pc:sldChg chg="modNotes">
        <pc:chgData name="Obstfeld, Amrom E" userId="S::obstfelda@chop.edu::723fc76c-ee2b-4721-b304-153613f0d15a" providerId="AD" clId="Web-{366298CA-EF97-85D0-4310-37A80C02B10F}" dt="2021-07-11T20:20:51.557" v="78"/>
        <pc:sldMkLst>
          <pc:docMk/>
          <pc:sldMk cId="1868979051" sldId="309"/>
        </pc:sldMkLst>
      </pc:sldChg>
      <pc:sldChg chg="modNotes">
        <pc:chgData name="Obstfeld, Amrom E" userId="S::obstfelda@chop.edu::723fc76c-ee2b-4721-b304-153613f0d15a" providerId="AD" clId="Web-{366298CA-EF97-85D0-4310-37A80C02B10F}" dt="2021-07-11T20:18:56.945" v="55"/>
        <pc:sldMkLst>
          <pc:docMk/>
          <pc:sldMk cId="1266240127" sldId="368"/>
        </pc:sldMkLst>
      </pc:sldChg>
      <pc:sldChg chg="modSp">
        <pc:chgData name="Obstfeld, Amrom E" userId="S::obstfelda@chop.edu::723fc76c-ee2b-4721-b304-153613f0d15a" providerId="AD" clId="Web-{366298CA-EF97-85D0-4310-37A80C02B10F}" dt="2021-07-11T20:14:59.940" v="3" actId="1076"/>
        <pc:sldMkLst>
          <pc:docMk/>
          <pc:sldMk cId="3389460807" sldId="415"/>
        </pc:sldMkLst>
        <pc:spChg chg="mod">
          <ac:chgData name="Obstfeld, Amrom E" userId="S::obstfelda@chop.edu::723fc76c-ee2b-4721-b304-153613f0d15a" providerId="AD" clId="Web-{366298CA-EF97-85D0-4310-37A80C02B10F}" dt="2021-07-11T20:14:59.940" v="3" actId="1076"/>
          <ac:spMkLst>
            <pc:docMk/>
            <pc:sldMk cId="3389460807" sldId="415"/>
            <ac:spMk id="3" creationId="{00000000-0000-0000-0000-000000000000}"/>
          </ac:spMkLst>
        </pc:spChg>
      </pc:sldChg>
    </pc:docChg>
  </pc:docChgLst>
  <pc:docChgLst>
    <pc:chgData name="Obstfeld, Amrom E" userId="723fc76c-ee2b-4721-b304-153613f0d15a" providerId="ADAL" clId="{5F10D26E-AD29-41A9-BA0F-94915DAAF4B7}"/>
    <pc:docChg chg="undo custSel addSld delSld modSld sldOrd modSection">
      <pc:chgData name="Obstfeld, Amrom E" userId="723fc76c-ee2b-4721-b304-153613f0d15a" providerId="ADAL" clId="{5F10D26E-AD29-41A9-BA0F-94915DAAF4B7}" dt="2021-07-15T00:37:25.038" v="2714" actId="14100"/>
      <pc:docMkLst>
        <pc:docMk/>
      </pc:docMkLst>
      <pc:sldChg chg="modNotesTx">
        <pc:chgData name="Obstfeld, Amrom E" userId="723fc76c-ee2b-4721-b304-153613f0d15a" providerId="ADAL" clId="{5F10D26E-AD29-41A9-BA0F-94915DAAF4B7}" dt="2021-07-14T20:45:25.911" v="547" actId="20577"/>
        <pc:sldMkLst>
          <pc:docMk/>
          <pc:sldMk cId="0" sldId="256"/>
        </pc:sldMkLst>
      </pc:sldChg>
      <pc:sldChg chg="modNotesTx">
        <pc:chgData name="Obstfeld, Amrom E" userId="723fc76c-ee2b-4721-b304-153613f0d15a" providerId="ADAL" clId="{5F10D26E-AD29-41A9-BA0F-94915DAAF4B7}" dt="2021-07-14T20:46:04.303" v="549" actId="20577"/>
        <pc:sldMkLst>
          <pc:docMk/>
          <pc:sldMk cId="0" sldId="265"/>
        </pc:sldMkLst>
      </pc:sldChg>
      <pc:sldChg chg="modNotesTx">
        <pc:chgData name="Obstfeld, Amrom E" userId="723fc76c-ee2b-4721-b304-153613f0d15a" providerId="ADAL" clId="{5F10D26E-AD29-41A9-BA0F-94915DAAF4B7}" dt="2021-07-14T20:50:34.150" v="624" actId="20577"/>
        <pc:sldMkLst>
          <pc:docMk/>
          <pc:sldMk cId="0" sldId="268"/>
        </pc:sldMkLst>
      </pc:sldChg>
      <pc:sldChg chg="modNotesTx">
        <pc:chgData name="Obstfeld, Amrom E" userId="723fc76c-ee2b-4721-b304-153613f0d15a" providerId="ADAL" clId="{5F10D26E-AD29-41A9-BA0F-94915DAAF4B7}" dt="2021-07-14T20:51:11.733" v="630" actId="20577"/>
        <pc:sldMkLst>
          <pc:docMk/>
          <pc:sldMk cId="0" sldId="269"/>
        </pc:sldMkLst>
      </pc:sldChg>
      <pc:sldChg chg="modNotesTx">
        <pc:chgData name="Obstfeld, Amrom E" userId="723fc76c-ee2b-4721-b304-153613f0d15a" providerId="ADAL" clId="{5F10D26E-AD29-41A9-BA0F-94915DAAF4B7}" dt="2021-07-14T21:24:09.854" v="684" actId="20577"/>
        <pc:sldMkLst>
          <pc:docMk/>
          <pc:sldMk cId="0" sldId="270"/>
        </pc:sldMkLst>
      </pc:sldChg>
      <pc:sldChg chg="modNotesTx">
        <pc:chgData name="Obstfeld, Amrom E" userId="723fc76c-ee2b-4721-b304-153613f0d15a" providerId="ADAL" clId="{5F10D26E-AD29-41A9-BA0F-94915DAAF4B7}" dt="2021-07-14T22:25:59.577" v="879" actId="20577"/>
        <pc:sldMkLst>
          <pc:docMk/>
          <pc:sldMk cId="0" sldId="280"/>
        </pc:sldMkLst>
      </pc:sldChg>
      <pc:sldChg chg="modNotesTx">
        <pc:chgData name="Obstfeld, Amrom E" userId="723fc76c-ee2b-4721-b304-153613f0d15a" providerId="ADAL" clId="{5F10D26E-AD29-41A9-BA0F-94915DAAF4B7}" dt="2021-07-14T23:28:19.761" v="1166" actId="20577"/>
        <pc:sldMkLst>
          <pc:docMk/>
          <pc:sldMk cId="2207685024" sldId="302"/>
        </pc:sldMkLst>
      </pc:sldChg>
      <pc:sldChg chg="modNotesTx">
        <pc:chgData name="Obstfeld, Amrom E" userId="723fc76c-ee2b-4721-b304-153613f0d15a" providerId="ADAL" clId="{5F10D26E-AD29-41A9-BA0F-94915DAAF4B7}" dt="2021-07-14T23:11:01.054" v="989" actId="20577"/>
        <pc:sldMkLst>
          <pc:docMk/>
          <pc:sldMk cId="621470966" sldId="303"/>
        </pc:sldMkLst>
      </pc:sldChg>
      <pc:sldChg chg="modNotesTx">
        <pc:chgData name="Obstfeld, Amrom E" userId="723fc76c-ee2b-4721-b304-153613f0d15a" providerId="ADAL" clId="{5F10D26E-AD29-41A9-BA0F-94915DAAF4B7}" dt="2021-07-14T23:11:46.432" v="1023" actId="20577"/>
        <pc:sldMkLst>
          <pc:docMk/>
          <pc:sldMk cId="2254248078" sldId="304"/>
        </pc:sldMkLst>
      </pc:sldChg>
      <pc:sldChg chg="modNotesTx">
        <pc:chgData name="Obstfeld, Amrom E" userId="723fc76c-ee2b-4721-b304-153613f0d15a" providerId="ADAL" clId="{5F10D26E-AD29-41A9-BA0F-94915DAAF4B7}" dt="2021-07-14T23:15:30.745" v="1165" actId="20577"/>
        <pc:sldMkLst>
          <pc:docMk/>
          <pc:sldMk cId="1868979051" sldId="309"/>
        </pc:sldMkLst>
      </pc:sldChg>
      <pc:sldChg chg="modNotesTx">
        <pc:chgData name="Obstfeld, Amrom E" userId="723fc76c-ee2b-4721-b304-153613f0d15a" providerId="ADAL" clId="{5F10D26E-AD29-41A9-BA0F-94915DAAF4B7}" dt="2021-07-14T23:49:01.176" v="1679" actId="20577"/>
        <pc:sldMkLst>
          <pc:docMk/>
          <pc:sldMk cId="3102968338" sldId="319"/>
        </pc:sldMkLst>
      </pc:sldChg>
      <pc:sldChg chg="modAnim modNotesTx">
        <pc:chgData name="Obstfeld, Amrom E" userId="723fc76c-ee2b-4721-b304-153613f0d15a" providerId="ADAL" clId="{5F10D26E-AD29-41A9-BA0F-94915DAAF4B7}" dt="2021-07-14T23:48:45.798" v="1659" actId="20577"/>
        <pc:sldMkLst>
          <pc:docMk/>
          <pc:sldMk cId="4248535049" sldId="323"/>
        </pc:sldMkLst>
      </pc:sldChg>
      <pc:sldChg chg="modAnim modNotesTx">
        <pc:chgData name="Obstfeld, Amrom E" userId="723fc76c-ee2b-4721-b304-153613f0d15a" providerId="ADAL" clId="{5F10D26E-AD29-41A9-BA0F-94915DAAF4B7}" dt="2021-07-14T23:52:19.394" v="1859"/>
        <pc:sldMkLst>
          <pc:docMk/>
          <pc:sldMk cId="374104625" sldId="324"/>
        </pc:sldMkLst>
      </pc:sldChg>
      <pc:sldChg chg="addSp delSp modSp ord modAnim">
        <pc:chgData name="Obstfeld, Amrom E" userId="723fc76c-ee2b-4721-b304-153613f0d15a" providerId="ADAL" clId="{5F10D26E-AD29-41A9-BA0F-94915DAAF4B7}" dt="2021-07-15T00:21:13.820" v="2540" actId="1035"/>
        <pc:sldMkLst>
          <pc:docMk/>
          <pc:sldMk cId="2926339779" sldId="328"/>
        </pc:sldMkLst>
        <pc:spChg chg="mod">
          <ac:chgData name="Obstfeld, Amrom E" userId="723fc76c-ee2b-4721-b304-153613f0d15a" providerId="ADAL" clId="{5F10D26E-AD29-41A9-BA0F-94915DAAF4B7}" dt="2021-07-15T00:21:13.820" v="2540" actId="1035"/>
          <ac:spMkLst>
            <pc:docMk/>
            <pc:sldMk cId="2926339779" sldId="328"/>
            <ac:spMk id="4" creationId="{00000000-0000-0000-0000-000000000000}"/>
          </ac:spMkLst>
        </pc:spChg>
        <pc:spChg chg="del">
          <ac:chgData name="Obstfeld, Amrom E" userId="723fc76c-ee2b-4721-b304-153613f0d15a" providerId="ADAL" clId="{5F10D26E-AD29-41A9-BA0F-94915DAAF4B7}" dt="2021-07-15T00:13:23.417" v="2403" actId="478"/>
          <ac:spMkLst>
            <pc:docMk/>
            <pc:sldMk cId="2926339779" sldId="328"/>
            <ac:spMk id="10" creationId="{00000000-0000-0000-0000-000000000000}"/>
          </ac:spMkLst>
        </pc:spChg>
        <pc:spChg chg="del">
          <ac:chgData name="Obstfeld, Amrom E" userId="723fc76c-ee2b-4721-b304-153613f0d15a" providerId="ADAL" clId="{5F10D26E-AD29-41A9-BA0F-94915DAAF4B7}" dt="2021-07-15T00:13:22.731" v="2402" actId="478"/>
          <ac:spMkLst>
            <pc:docMk/>
            <pc:sldMk cId="2926339779" sldId="328"/>
            <ac:spMk id="11" creationId="{00000000-0000-0000-0000-000000000000}"/>
          </ac:spMkLst>
        </pc:spChg>
        <pc:spChg chg="mod">
          <ac:chgData name="Obstfeld, Amrom E" userId="723fc76c-ee2b-4721-b304-153613f0d15a" providerId="ADAL" clId="{5F10D26E-AD29-41A9-BA0F-94915DAAF4B7}" dt="2021-07-15T00:17:59.046" v="2455" actId="20577"/>
          <ac:spMkLst>
            <pc:docMk/>
            <pc:sldMk cId="2926339779" sldId="328"/>
            <ac:spMk id="14" creationId="{00000000-0000-0000-0000-000000000000}"/>
          </ac:spMkLst>
        </pc:spChg>
        <pc:spChg chg="add mod">
          <ac:chgData name="Obstfeld, Amrom E" userId="723fc76c-ee2b-4721-b304-153613f0d15a" providerId="ADAL" clId="{5F10D26E-AD29-41A9-BA0F-94915DAAF4B7}" dt="2021-07-15T00:20:56.047" v="2509" actId="1037"/>
          <ac:spMkLst>
            <pc:docMk/>
            <pc:sldMk cId="2926339779" sldId="328"/>
            <ac:spMk id="17" creationId="{C80C0498-703D-44C8-AE47-869C81E10F6E}"/>
          </ac:spMkLst>
        </pc:spChg>
        <pc:spChg chg="mod">
          <ac:chgData name="Obstfeld, Amrom E" userId="723fc76c-ee2b-4721-b304-153613f0d15a" providerId="ADAL" clId="{5F10D26E-AD29-41A9-BA0F-94915DAAF4B7}" dt="2021-07-15T00:13:04.187" v="2393" actId="20577"/>
          <ac:spMkLst>
            <pc:docMk/>
            <pc:sldMk cId="2926339779" sldId="328"/>
            <ac:spMk id="293" creationId="{00000000-0000-0000-0000-000000000000}"/>
          </ac:spMkLst>
        </pc:spChg>
        <pc:spChg chg="mod">
          <ac:chgData name="Obstfeld, Amrom E" userId="723fc76c-ee2b-4721-b304-153613f0d15a" providerId="ADAL" clId="{5F10D26E-AD29-41A9-BA0F-94915DAAF4B7}" dt="2021-07-15T00:13:12.062" v="2401" actId="20577"/>
          <ac:spMkLst>
            <pc:docMk/>
            <pc:sldMk cId="2926339779" sldId="328"/>
            <ac:spMk id="296" creationId="{00000000-0000-0000-0000-000000000000}"/>
          </ac:spMkLst>
        </pc:spChg>
        <pc:picChg chg="add mod ord modCrop">
          <ac:chgData name="Obstfeld, Amrom E" userId="723fc76c-ee2b-4721-b304-153613f0d15a" providerId="ADAL" clId="{5F10D26E-AD29-41A9-BA0F-94915DAAF4B7}" dt="2021-07-15T00:20:48.493" v="2483" actId="1076"/>
          <ac:picMkLst>
            <pc:docMk/>
            <pc:sldMk cId="2926339779" sldId="328"/>
            <ac:picMk id="3" creationId="{642DF70A-E704-49F4-9877-6A60C204D0E8}"/>
          </ac:picMkLst>
        </pc:picChg>
        <pc:picChg chg="del">
          <ac:chgData name="Obstfeld, Amrom E" userId="723fc76c-ee2b-4721-b304-153613f0d15a" providerId="ADAL" clId="{5F10D26E-AD29-41A9-BA0F-94915DAAF4B7}" dt="2021-07-15T00:19:11.972" v="2471" actId="478"/>
          <ac:picMkLst>
            <pc:docMk/>
            <pc:sldMk cId="2926339779" sldId="328"/>
            <ac:picMk id="5" creationId="{00000000-0000-0000-0000-000000000000}"/>
          </ac:picMkLst>
        </pc:picChg>
        <pc:picChg chg="del mod">
          <ac:chgData name="Obstfeld, Amrom E" userId="723fc76c-ee2b-4721-b304-153613f0d15a" providerId="ADAL" clId="{5F10D26E-AD29-41A9-BA0F-94915DAAF4B7}" dt="2021-07-15T00:20:17.357" v="2476" actId="478"/>
          <ac:picMkLst>
            <pc:docMk/>
            <pc:sldMk cId="2926339779" sldId="328"/>
            <ac:picMk id="6" creationId="{00000000-0000-0000-0000-000000000000}"/>
          </ac:picMkLst>
        </pc:picChg>
        <pc:picChg chg="add mod ord">
          <ac:chgData name="Obstfeld, Amrom E" userId="723fc76c-ee2b-4721-b304-153613f0d15a" providerId="ADAL" clId="{5F10D26E-AD29-41A9-BA0F-94915DAAF4B7}" dt="2021-07-15T00:21:03.373" v="2511" actId="1076"/>
          <ac:picMkLst>
            <pc:docMk/>
            <pc:sldMk cId="2926339779" sldId="328"/>
            <ac:picMk id="7" creationId="{D19F217A-C3B0-4B58-9D5B-CBD383782F35}"/>
          </ac:picMkLst>
        </pc:picChg>
      </pc:sldChg>
      <pc:sldChg chg="modNotesTx">
        <pc:chgData name="Obstfeld, Amrom E" userId="723fc76c-ee2b-4721-b304-153613f0d15a" providerId="ADAL" clId="{5F10D26E-AD29-41A9-BA0F-94915DAAF4B7}" dt="2021-07-14T23:53:37.115" v="1902" actId="20577"/>
        <pc:sldMkLst>
          <pc:docMk/>
          <pc:sldMk cId="238111312" sldId="331"/>
        </pc:sldMkLst>
      </pc:sldChg>
      <pc:sldChg chg="modSp modNotesTx">
        <pc:chgData name="Obstfeld, Amrom E" userId="723fc76c-ee2b-4721-b304-153613f0d15a" providerId="ADAL" clId="{5F10D26E-AD29-41A9-BA0F-94915DAAF4B7}" dt="2021-07-14T23:44:11.512" v="1434" actId="20577"/>
        <pc:sldMkLst>
          <pc:docMk/>
          <pc:sldMk cId="3698535996" sldId="332"/>
        </pc:sldMkLst>
        <pc:spChg chg="mod">
          <ac:chgData name="Obstfeld, Amrom E" userId="723fc76c-ee2b-4721-b304-153613f0d15a" providerId="ADAL" clId="{5F10D26E-AD29-41A9-BA0F-94915DAAF4B7}" dt="2021-07-14T23:43:40.786" v="1354" actId="20577"/>
          <ac:spMkLst>
            <pc:docMk/>
            <pc:sldMk cId="3698535996" sldId="332"/>
            <ac:spMk id="85" creationId="{00000000-0000-0000-0000-000000000000}"/>
          </ac:spMkLst>
        </pc:spChg>
      </pc:sldChg>
      <pc:sldChg chg="modSp modNotesTx">
        <pc:chgData name="Obstfeld, Amrom E" userId="723fc76c-ee2b-4721-b304-153613f0d15a" providerId="ADAL" clId="{5F10D26E-AD29-41A9-BA0F-94915DAAF4B7}" dt="2021-07-14T23:47:38.039" v="1575" actId="20577"/>
        <pc:sldMkLst>
          <pc:docMk/>
          <pc:sldMk cId="1208223791" sldId="333"/>
        </pc:sldMkLst>
        <pc:spChg chg="mod">
          <ac:chgData name="Obstfeld, Amrom E" userId="723fc76c-ee2b-4721-b304-153613f0d15a" providerId="ADAL" clId="{5F10D26E-AD29-41A9-BA0F-94915DAAF4B7}" dt="2021-07-14T23:44:26.760" v="1447" actId="20577"/>
          <ac:spMkLst>
            <pc:docMk/>
            <pc:sldMk cId="1208223791" sldId="333"/>
            <ac:spMk id="3" creationId="{00000000-0000-0000-0000-000000000000}"/>
          </ac:spMkLst>
        </pc:spChg>
      </pc:sldChg>
      <pc:sldChg chg="modNotesTx">
        <pc:chgData name="Obstfeld, Amrom E" userId="723fc76c-ee2b-4721-b304-153613f0d15a" providerId="ADAL" clId="{5F10D26E-AD29-41A9-BA0F-94915DAAF4B7}" dt="2021-07-14T23:49:10.483" v="1680" actId="20577"/>
        <pc:sldMkLst>
          <pc:docMk/>
          <pc:sldMk cId="3109632800" sldId="336"/>
        </pc:sldMkLst>
      </pc:sldChg>
      <pc:sldChg chg="modNotesTx">
        <pc:chgData name="Obstfeld, Amrom E" userId="723fc76c-ee2b-4721-b304-153613f0d15a" providerId="ADAL" clId="{5F10D26E-AD29-41A9-BA0F-94915DAAF4B7}" dt="2021-07-14T22:26:39.655" v="885" actId="20577"/>
        <pc:sldMkLst>
          <pc:docMk/>
          <pc:sldMk cId="4044975908" sldId="340"/>
        </pc:sldMkLst>
      </pc:sldChg>
      <pc:sldChg chg="modNotesTx">
        <pc:chgData name="Obstfeld, Amrom E" userId="723fc76c-ee2b-4721-b304-153613f0d15a" providerId="ADAL" clId="{5F10D26E-AD29-41A9-BA0F-94915DAAF4B7}" dt="2021-07-14T16:59:12.669" v="216" actId="33524"/>
        <pc:sldMkLst>
          <pc:docMk/>
          <pc:sldMk cId="1019487404" sldId="354"/>
        </pc:sldMkLst>
      </pc:sldChg>
      <pc:sldChg chg="modNotesTx">
        <pc:chgData name="Obstfeld, Amrom E" userId="723fc76c-ee2b-4721-b304-153613f0d15a" providerId="ADAL" clId="{5F10D26E-AD29-41A9-BA0F-94915DAAF4B7}" dt="2021-07-14T20:50:15.963" v="616" actId="20577"/>
        <pc:sldMkLst>
          <pc:docMk/>
          <pc:sldMk cId="2034022152" sldId="362"/>
        </pc:sldMkLst>
      </pc:sldChg>
      <pc:sldChg chg="modNotesTx">
        <pc:chgData name="Obstfeld, Amrom E" userId="723fc76c-ee2b-4721-b304-153613f0d15a" providerId="ADAL" clId="{5F10D26E-AD29-41A9-BA0F-94915DAAF4B7}" dt="2021-07-14T23:40:33.360" v="1292" actId="20577"/>
        <pc:sldMkLst>
          <pc:docMk/>
          <pc:sldMk cId="3110333496" sldId="363"/>
        </pc:sldMkLst>
      </pc:sldChg>
      <pc:sldChg chg="modSp modNotesTx">
        <pc:chgData name="Obstfeld, Amrom E" userId="723fc76c-ee2b-4721-b304-153613f0d15a" providerId="ADAL" clId="{5F10D26E-AD29-41A9-BA0F-94915DAAF4B7}" dt="2021-07-14T22:25:20.088" v="818" actId="20577"/>
        <pc:sldMkLst>
          <pc:docMk/>
          <pc:sldMk cId="3409866109" sldId="364"/>
        </pc:sldMkLst>
        <pc:spChg chg="mod">
          <ac:chgData name="Obstfeld, Amrom E" userId="723fc76c-ee2b-4721-b304-153613f0d15a" providerId="ADAL" clId="{5F10D26E-AD29-41A9-BA0F-94915DAAF4B7}" dt="2021-07-14T22:24:25.131" v="771" actId="20577"/>
          <ac:spMkLst>
            <pc:docMk/>
            <pc:sldMk cId="3409866109" sldId="364"/>
            <ac:spMk id="6" creationId="{00000000-0000-0000-0000-000000000000}"/>
          </ac:spMkLst>
        </pc:spChg>
      </pc:sldChg>
      <pc:sldChg chg="modSp modNotesTx">
        <pc:chgData name="Obstfeld, Amrom E" userId="723fc76c-ee2b-4721-b304-153613f0d15a" providerId="ADAL" clId="{5F10D26E-AD29-41A9-BA0F-94915DAAF4B7}" dt="2021-07-14T23:09:44.400" v="939" actId="313"/>
        <pc:sldMkLst>
          <pc:docMk/>
          <pc:sldMk cId="2977130037" sldId="366"/>
        </pc:sldMkLst>
        <pc:spChg chg="mod">
          <ac:chgData name="Obstfeld, Amrom E" userId="723fc76c-ee2b-4721-b304-153613f0d15a" providerId="ADAL" clId="{5F10D26E-AD29-41A9-BA0F-94915DAAF4B7}" dt="2021-07-14T23:02:20.044" v="923" actId="20577"/>
          <ac:spMkLst>
            <pc:docMk/>
            <pc:sldMk cId="2977130037" sldId="366"/>
            <ac:spMk id="6" creationId="{00000000-0000-0000-0000-000000000000}"/>
          </ac:spMkLst>
        </pc:spChg>
      </pc:sldChg>
      <pc:sldChg chg="modNotesTx">
        <pc:chgData name="Obstfeld, Amrom E" userId="723fc76c-ee2b-4721-b304-153613f0d15a" providerId="ADAL" clId="{5F10D26E-AD29-41A9-BA0F-94915DAAF4B7}" dt="2021-07-14T23:14:44.656" v="1127" actId="20577"/>
        <pc:sldMkLst>
          <pc:docMk/>
          <pc:sldMk cId="1266240127" sldId="368"/>
        </pc:sldMkLst>
      </pc:sldChg>
      <pc:sldChg chg="modNotesTx">
        <pc:chgData name="Obstfeld, Amrom E" userId="723fc76c-ee2b-4721-b304-153613f0d15a" providerId="ADAL" clId="{5F10D26E-AD29-41A9-BA0F-94915DAAF4B7}" dt="2021-07-14T23:54:44.743" v="2111" actId="20577"/>
        <pc:sldMkLst>
          <pc:docMk/>
          <pc:sldMk cId="748990256" sldId="370"/>
        </pc:sldMkLst>
      </pc:sldChg>
      <pc:sldChg chg="modNotesTx">
        <pc:chgData name="Obstfeld, Amrom E" userId="723fc76c-ee2b-4721-b304-153613f0d15a" providerId="ADAL" clId="{5F10D26E-AD29-41A9-BA0F-94915DAAF4B7}" dt="2021-07-14T20:38:32.794" v="331" actId="20577"/>
        <pc:sldMkLst>
          <pc:docMk/>
          <pc:sldMk cId="313411697" sldId="376"/>
        </pc:sldMkLst>
      </pc:sldChg>
      <pc:sldChg chg="ord modNotesTx">
        <pc:chgData name="Obstfeld, Amrom E" userId="723fc76c-ee2b-4721-b304-153613f0d15a" providerId="ADAL" clId="{5F10D26E-AD29-41A9-BA0F-94915DAAF4B7}" dt="2021-07-14T20:46:54.381" v="574" actId="20577"/>
        <pc:sldMkLst>
          <pc:docMk/>
          <pc:sldMk cId="4230322916" sldId="378"/>
        </pc:sldMkLst>
      </pc:sldChg>
      <pc:sldChg chg="addSp modSp modNotesTx">
        <pc:chgData name="Obstfeld, Amrom E" userId="723fc76c-ee2b-4721-b304-153613f0d15a" providerId="ADAL" clId="{5F10D26E-AD29-41A9-BA0F-94915DAAF4B7}" dt="2021-07-14T20:41:36.930" v="490" actId="20577"/>
        <pc:sldMkLst>
          <pc:docMk/>
          <pc:sldMk cId="349426650" sldId="380"/>
        </pc:sldMkLst>
        <pc:grpChg chg="mod">
          <ac:chgData name="Obstfeld, Amrom E" userId="723fc76c-ee2b-4721-b304-153613f0d15a" providerId="ADAL" clId="{5F10D26E-AD29-41A9-BA0F-94915DAAF4B7}" dt="2021-07-14T16:46:48.006" v="88" actId="1076"/>
          <ac:grpSpMkLst>
            <pc:docMk/>
            <pc:sldMk cId="349426650" sldId="380"/>
            <ac:grpSpMk id="9" creationId="{00000000-0000-0000-0000-000000000000}"/>
          </ac:grpSpMkLst>
        </pc:grpChg>
        <pc:picChg chg="add mod modCrop">
          <ac:chgData name="Obstfeld, Amrom E" userId="723fc76c-ee2b-4721-b304-153613f0d15a" providerId="ADAL" clId="{5F10D26E-AD29-41A9-BA0F-94915DAAF4B7}" dt="2021-07-14T16:46:56.213" v="94" actId="1037"/>
          <ac:picMkLst>
            <pc:docMk/>
            <pc:sldMk cId="349426650" sldId="380"/>
            <ac:picMk id="12" creationId="{3CA4F62C-5326-44C4-AE7C-EBCF734E1192}"/>
          </ac:picMkLst>
        </pc:picChg>
      </pc:sldChg>
      <pc:sldChg chg="modNotesTx">
        <pc:chgData name="Obstfeld, Amrom E" userId="723fc76c-ee2b-4721-b304-153613f0d15a" providerId="ADAL" clId="{5F10D26E-AD29-41A9-BA0F-94915DAAF4B7}" dt="2021-07-14T22:39:51.758" v="894" actId="20577"/>
        <pc:sldMkLst>
          <pc:docMk/>
          <pc:sldMk cId="337205431" sldId="387"/>
        </pc:sldMkLst>
      </pc:sldChg>
      <pc:sldChg chg="modNotesTx">
        <pc:chgData name="Obstfeld, Amrom E" userId="723fc76c-ee2b-4721-b304-153613f0d15a" providerId="ADAL" clId="{5F10D26E-AD29-41A9-BA0F-94915DAAF4B7}" dt="2021-07-14T23:01:07.063" v="922" actId="20577"/>
        <pc:sldMkLst>
          <pc:docMk/>
          <pc:sldMk cId="1217774732" sldId="392"/>
        </pc:sldMkLst>
      </pc:sldChg>
      <pc:sldChg chg="modNotesTx">
        <pc:chgData name="Obstfeld, Amrom E" userId="723fc76c-ee2b-4721-b304-153613f0d15a" providerId="ADAL" clId="{5F10D26E-AD29-41A9-BA0F-94915DAAF4B7}" dt="2021-07-14T23:12:30.734" v="1044" actId="20577"/>
        <pc:sldMkLst>
          <pc:docMk/>
          <pc:sldMk cId="2757166371" sldId="407"/>
        </pc:sldMkLst>
      </pc:sldChg>
      <pc:sldChg chg="modNotesTx">
        <pc:chgData name="Obstfeld, Amrom E" userId="723fc76c-ee2b-4721-b304-153613f0d15a" providerId="ADAL" clId="{5F10D26E-AD29-41A9-BA0F-94915DAAF4B7}" dt="2021-07-14T23:15:15.388" v="1160" actId="20577"/>
        <pc:sldMkLst>
          <pc:docMk/>
          <pc:sldMk cId="1129948485" sldId="410"/>
        </pc:sldMkLst>
      </pc:sldChg>
      <pc:sldChg chg="modNotesTx">
        <pc:chgData name="Obstfeld, Amrom E" userId="723fc76c-ee2b-4721-b304-153613f0d15a" providerId="ADAL" clId="{5F10D26E-AD29-41A9-BA0F-94915DAAF4B7}" dt="2021-07-14T23:56:31.235" v="2349" actId="20577"/>
        <pc:sldMkLst>
          <pc:docMk/>
          <pc:sldMk cId="443265727" sldId="412"/>
        </pc:sldMkLst>
      </pc:sldChg>
      <pc:sldChg chg="modNotesTx">
        <pc:chgData name="Obstfeld, Amrom E" userId="723fc76c-ee2b-4721-b304-153613f0d15a" providerId="ADAL" clId="{5F10D26E-AD29-41A9-BA0F-94915DAAF4B7}" dt="2021-07-14T20:42:20.765" v="528" actId="20577"/>
        <pc:sldMkLst>
          <pc:docMk/>
          <pc:sldMk cId="2650656418" sldId="414"/>
        </pc:sldMkLst>
      </pc:sldChg>
      <pc:sldChg chg="addSp modSp modNotesTx">
        <pc:chgData name="Obstfeld, Amrom E" userId="723fc76c-ee2b-4721-b304-153613f0d15a" providerId="ADAL" clId="{5F10D26E-AD29-41A9-BA0F-94915DAAF4B7}" dt="2021-07-14T16:58:30.440" v="215" actId="313"/>
        <pc:sldMkLst>
          <pc:docMk/>
          <pc:sldMk cId="3389460807" sldId="415"/>
        </pc:sldMkLst>
        <pc:spChg chg="add mod">
          <ac:chgData name="Obstfeld, Amrom E" userId="723fc76c-ee2b-4721-b304-153613f0d15a" providerId="ADAL" clId="{5F10D26E-AD29-41A9-BA0F-94915DAAF4B7}" dt="2021-07-14T16:45:31.718" v="52" actId="1076"/>
          <ac:spMkLst>
            <pc:docMk/>
            <pc:sldMk cId="3389460807" sldId="415"/>
            <ac:spMk id="5" creationId="{93D301E7-A3A0-4A2F-BCBD-383F5376E722}"/>
          </ac:spMkLst>
        </pc:spChg>
      </pc:sldChg>
      <pc:sldChg chg="modNotesTx">
        <pc:chgData name="Obstfeld, Amrom E" userId="723fc76c-ee2b-4721-b304-153613f0d15a" providerId="ADAL" clId="{5F10D26E-AD29-41A9-BA0F-94915DAAF4B7}" dt="2021-07-14T21:35:34.839" v="685" actId="313"/>
        <pc:sldMkLst>
          <pc:docMk/>
          <pc:sldMk cId="3067873052" sldId="417"/>
        </pc:sldMkLst>
      </pc:sldChg>
      <pc:sldChg chg="modSp modNotesTx">
        <pc:chgData name="Obstfeld, Amrom E" userId="723fc76c-ee2b-4721-b304-153613f0d15a" providerId="ADAL" clId="{5F10D26E-AD29-41A9-BA0F-94915DAAF4B7}" dt="2021-07-14T20:47:29.555" v="581" actId="20577"/>
        <pc:sldMkLst>
          <pc:docMk/>
          <pc:sldMk cId="489047524" sldId="421"/>
        </pc:sldMkLst>
        <pc:spChg chg="mod">
          <ac:chgData name="Obstfeld, Amrom E" userId="723fc76c-ee2b-4721-b304-153613f0d15a" providerId="ADAL" clId="{5F10D26E-AD29-41A9-BA0F-94915DAAF4B7}" dt="2021-07-14T20:47:16.917" v="579" actId="20577"/>
          <ac:spMkLst>
            <pc:docMk/>
            <pc:sldMk cId="489047524" sldId="421"/>
            <ac:spMk id="5" creationId="{00000000-0000-0000-0000-000000000000}"/>
          </ac:spMkLst>
        </pc:spChg>
      </pc:sldChg>
      <pc:sldChg chg="modSp">
        <pc:chgData name="Obstfeld, Amrom E" userId="723fc76c-ee2b-4721-b304-153613f0d15a" providerId="ADAL" clId="{5F10D26E-AD29-41A9-BA0F-94915DAAF4B7}" dt="2021-07-14T20:48:39.817" v="582"/>
        <pc:sldMkLst>
          <pc:docMk/>
          <pc:sldMk cId="2560907799" sldId="423"/>
        </pc:sldMkLst>
        <pc:spChg chg="mod">
          <ac:chgData name="Obstfeld, Amrom E" userId="723fc76c-ee2b-4721-b304-153613f0d15a" providerId="ADAL" clId="{5F10D26E-AD29-41A9-BA0F-94915DAAF4B7}" dt="2021-07-14T20:48:39.817" v="582"/>
          <ac:spMkLst>
            <pc:docMk/>
            <pc:sldMk cId="2560907799" sldId="423"/>
            <ac:spMk id="5" creationId="{00000000-0000-0000-0000-000000000000}"/>
          </ac:spMkLst>
        </pc:spChg>
      </pc:sldChg>
      <pc:sldChg chg="add del">
        <pc:chgData name="Obstfeld, Amrom E" userId="723fc76c-ee2b-4721-b304-153613f0d15a" providerId="ADAL" clId="{5F10D26E-AD29-41A9-BA0F-94915DAAF4B7}" dt="2021-07-15T00:10:37.276" v="2354" actId="2696"/>
        <pc:sldMkLst>
          <pc:docMk/>
          <pc:sldMk cId="2496643571" sldId="427"/>
        </pc:sldMkLst>
      </pc:sldChg>
      <pc:sldChg chg="modSp add modNotesTx">
        <pc:chgData name="Obstfeld, Amrom E" userId="723fc76c-ee2b-4721-b304-153613f0d15a" providerId="ADAL" clId="{5F10D26E-AD29-41A9-BA0F-94915DAAF4B7}" dt="2021-07-15T00:11:10.210" v="2380" actId="20577"/>
        <pc:sldMkLst>
          <pc:docMk/>
          <pc:sldMk cId="3597243564" sldId="427"/>
        </pc:sldMkLst>
        <pc:spChg chg="mod">
          <ac:chgData name="Obstfeld, Amrom E" userId="723fc76c-ee2b-4721-b304-153613f0d15a" providerId="ADAL" clId="{5F10D26E-AD29-41A9-BA0F-94915DAAF4B7}" dt="2021-07-15T00:11:06.600" v="2379" actId="20577"/>
          <ac:spMkLst>
            <pc:docMk/>
            <pc:sldMk cId="3597243564" sldId="427"/>
            <ac:spMk id="3" creationId="{00000000-0000-0000-0000-000000000000}"/>
          </ac:spMkLst>
        </pc:spChg>
      </pc:sldChg>
      <pc:sldChg chg="add del">
        <pc:chgData name="Obstfeld, Amrom E" userId="723fc76c-ee2b-4721-b304-153613f0d15a" providerId="ADAL" clId="{5F10D26E-AD29-41A9-BA0F-94915DAAF4B7}" dt="2021-07-15T00:12:57.314" v="2386" actId="2696"/>
        <pc:sldMkLst>
          <pc:docMk/>
          <pc:sldMk cId="1063007908" sldId="428"/>
        </pc:sldMkLst>
      </pc:sldChg>
      <pc:sldChg chg="modSp add">
        <pc:chgData name="Obstfeld, Amrom E" userId="723fc76c-ee2b-4721-b304-153613f0d15a" providerId="ADAL" clId="{5F10D26E-AD29-41A9-BA0F-94915DAAF4B7}" dt="2021-07-15T00:18:07.315" v="2470" actId="20577"/>
        <pc:sldMkLst>
          <pc:docMk/>
          <pc:sldMk cId="2786701749" sldId="428"/>
        </pc:sldMkLst>
        <pc:spChg chg="mod">
          <ac:chgData name="Obstfeld, Amrom E" userId="723fc76c-ee2b-4721-b304-153613f0d15a" providerId="ADAL" clId="{5F10D26E-AD29-41A9-BA0F-94915DAAF4B7}" dt="2021-07-15T00:18:07.315" v="2470" actId="20577"/>
          <ac:spMkLst>
            <pc:docMk/>
            <pc:sldMk cId="2786701749" sldId="428"/>
            <ac:spMk id="14" creationId="{00000000-0000-0000-0000-000000000000}"/>
          </ac:spMkLst>
        </pc:spChg>
      </pc:sldChg>
      <pc:sldChg chg="add del">
        <pc:chgData name="Obstfeld, Amrom E" userId="723fc76c-ee2b-4721-b304-153613f0d15a" providerId="ADAL" clId="{5F10D26E-AD29-41A9-BA0F-94915DAAF4B7}" dt="2021-07-15T00:22:03.878" v="2542"/>
        <pc:sldMkLst>
          <pc:docMk/>
          <pc:sldMk cId="516377074" sldId="429"/>
        </pc:sldMkLst>
      </pc:sldChg>
      <pc:sldChg chg="addSp delSp modSp add del">
        <pc:chgData name="Obstfeld, Amrom E" userId="723fc76c-ee2b-4721-b304-153613f0d15a" providerId="ADAL" clId="{5F10D26E-AD29-41A9-BA0F-94915DAAF4B7}" dt="2021-07-15T00:37:25.038" v="2714" actId="14100"/>
        <pc:sldMkLst>
          <pc:docMk/>
          <pc:sldMk cId="940875369" sldId="429"/>
        </pc:sldMkLst>
        <pc:spChg chg="del">
          <ac:chgData name="Obstfeld, Amrom E" userId="723fc76c-ee2b-4721-b304-153613f0d15a" providerId="ADAL" clId="{5F10D26E-AD29-41A9-BA0F-94915DAAF4B7}" dt="2021-07-15T00:35:07.325" v="2682" actId="478"/>
          <ac:spMkLst>
            <pc:docMk/>
            <pc:sldMk cId="940875369" sldId="429"/>
            <ac:spMk id="4" creationId="{00000000-0000-0000-0000-000000000000}"/>
          </ac:spMkLst>
        </pc:spChg>
        <pc:spChg chg="del">
          <ac:chgData name="Obstfeld, Amrom E" userId="723fc76c-ee2b-4721-b304-153613f0d15a" providerId="ADAL" clId="{5F10D26E-AD29-41A9-BA0F-94915DAAF4B7}" dt="2021-07-15T00:33:32.303" v="2666" actId="478"/>
          <ac:spMkLst>
            <pc:docMk/>
            <pc:sldMk cId="940875369" sldId="429"/>
            <ac:spMk id="10" creationId="{00000000-0000-0000-0000-000000000000}"/>
          </ac:spMkLst>
        </pc:spChg>
        <pc:spChg chg="del">
          <ac:chgData name="Obstfeld, Amrom E" userId="723fc76c-ee2b-4721-b304-153613f0d15a" providerId="ADAL" clId="{5F10D26E-AD29-41A9-BA0F-94915DAAF4B7}" dt="2021-07-15T00:33:32.303" v="2666" actId="478"/>
          <ac:spMkLst>
            <pc:docMk/>
            <pc:sldMk cId="940875369" sldId="429"/>
            <ac:spMk id="11" creationId="{00000000-0000-0000-0000-000000000000}"/>
          </ac:spMkLst>
        </pc:spChg>
        <pc:spChg chg="mod">
          <ac:chgData name="Obstfeld, Amrom E" userId="723fc76c-ee2b-4721-b304-153613f0d15a" providerId="ADAL" clId="{5F10D26E-AD29-41A9-BA0F-94915DAAF4B7}" dt="2021-07-15T00:37:25.038" v="2714" actId="14100"/>
          <ac:spMkLst>
            <pc:docMk/>
            <pc:sldMk cId="940875369" sldId="429"/>
            <ac:spMk id="14" creationId="{00000000-0000-0000-0000-000000000000}"/>
          </ac:spMkLst>
        </pc:spChg>
        <pc:spChg chg="del">
          <ac:chgData name="Obstfeld, Amrom E" userId="723fc76c-ee2b-4721-b304-153613f0d15a" providerId="ADAL" clId="{5F10D26E-AD29-41A9-BA0F-94915DAAF4B7}" dt="2021-07-15T00:35:15.666" v="2684" actId="478"/>
          <ac:spMkLst>
            <pc:docMk/>
            <pc:sldMk cId="940875369" sldId="429"/>
            <ac:spMk id="17" creationId="{C80C0498-703D-44C8-AE47-869C81E10F6E}"/>
          </ac:spMkLst>
        </pc:spChg>
        <pc:spChg chg="mod">
          <ac:chgData name="Obstfeld, Amrom E" userId="723fc76c-ee2b-4721-b304-153613f0d15a" providerId="ADAL" clId="{5F10D26E-AD29-41A9-BA0F-94915DAAF4B7}" dt="2021-07-15T00:37:08.281" v="2705" actId="20577"/>
          <ac:spMkLst>
            <pc:docMk/>
            <pc:sldMk cId="940875369" sldId="429"/>
            <ac:spMk id="296" creationId="{00000000-0000-0000-0000-000000000000}"/>
          </ac:spMkLst>
        </pc:spChg>
        <pc:picChg chg="add mod modCrop">
          <ac:chgData name="Obstfeld, Amrom E" userId="723fc76c-ee2b-4721-b304-153613f0d15a" providerId="ADAL" clId="{5F10D26E-AD29-41A9-BA0F-94915DAAF4B7}" dt="2021-07-15T00:36:55.812" v="2693" actId="14100"/>
          <ac:picMkLst>
            <pc:docMk/>
            <pc:sldMk cId="940875369" sldId="429"/>
            <ac:picMk id="3" creationId="{0906B0FF-C41D-48A1-B10D-0358DF7DA593}"/>
          </ac:picMkLst>
        </pc:picChg>
        <pc:picChg chg="del">
          <ac:chgData name="Obstfeld, Amrom E" userId="723fc76c-ee2b-4721-b304-153613f0d15a" providerId="ADAL" clId="{5F10D26E-AD29-41A9-BA0F-94915DAAF4B7}" dt="2021-07-15T00:35:13.908" v="2683" actId="478"/>
          <ac:picMkLst>
            <pc:docMk/>
            <pc:sldMk cId="940875369" sldId="429"/>
            <ac:picMk id="5" creationId="{00000000-0000-0000-0000-000000000000}"/>
          </ac:picMkLst>
        </pc:picChg>
        <pc:picChg chg="del">
          <ac:chgData name="Obstfeld, Amrom E" userId="723fc76c-ee2b-4721-b304-153613f0d15a" providerId="ADAL" clId="{5F10D26E-AD29-41A9-BA0F-94915DAAF4B7}" dt="2021-07-15T00:36:32.420" v="2687" actId="478"/>
          <ac:picMkLst>
            <pc:docMk/>
            <pc:sldMk cId="940875369" sldId="429"/>
            <ac:picMk id="6" creationId="{00000000-0000-0000-0000-000000000000}"/>
          </ac:picMkLst>
        </pc:picChg>
        <pc:picChg chg="add">
          <ac:chgData name="Obstfeld, Amrom E" userId="723fc76c-ee2b-4721-b304-153613f0d15a" providerId="ADAL" clId="{5F10D26E-AD29-41A9-BA0F-94915DAAF4B7}" dt="2021-07-15T00:36:32.708" v="2688"/>
          <ac:picMkLst>
            <pc:docMk/>
            <pc:sldMk cId="940875369" sldId="429"/>
            <ac:picMk id="18" creationId="{62D640C7-1910-472E-8B00-534D655149D2}"/>
          </ac:picMkLst>
        </pc:picChg>
      </pc:sldChg>
      <pc:sldChg chg="addSp delSp modSp add">
        <pc:chgData name="Obstfeld, Amrom E" userId="723fc76c-ee2b-4721-b304-153613f0d15a" providerId="ADAL" clId="{5F10D26E-AD29-41A9-BA0F-94915DAAF4B7}" dt="2021-07-15T00:27:33.439" v="2592" actId="1076"/>
        <pc:sldMkLst>
          <pc:docMk/>
          <pc:sldMk cId="1453645204" sldId="430"/>
        </pc:sldMkLst>
        <pc:spChg chg="del">
          <ac:chgData name="Obstfeld, Amrom E" userId="723fc76c-ee2b-4721-b304-153613f0d15a" providerId="ADAL" clId="{5F10D26E-AD29-41A9-BA0F-94915DAAF4B7}" dt="2021-07-15T00:26:08.077" v="2582" actId="478"/>
          <ac:spMkLst>
            <pc:docMk/>
            <pc:sldMk cId="1453645204" sldId="430"/>
            <ac:spMk id="4" creationId="{00000000-0000-0000-0000-000000000000}"/>
          </ac:spMkLst>
        </pc:spChg>
        <pc:spChg chg="mod">
          <ac:chgData name="Obstfeld, Amrom E" userId="723fc76c-ee2b-4721-b304-153613f0d15a" providerId="ADAL" clId="{5F10D26E-AD29-41A9-BA0F-94915DAAF4B7}" dt="2021-07-15T00:26:01.451" v="2580"/>
          <ac:spMkLst>
            <pc:docMk/>
            <pc:sldMk cId="1453645204" sldId="430"/>
            <ac:spMk id="14" creationId="{00000000-0000-0000-0000-000000000000}"/>
          </ac:spMkLst>
        </pc:spChg>
        <pc:spChg chg="mod">
          <ac:chgData name="Obstfeld, Amrom E" userId="723fc76c-ee2b-4721-b304-153613f0d15a" providerId="ADAL" clId="{5F10D26E-AD29-41A9-BA0F-94915DAAF4B7}" dt="2021-07-15T00:27:30.747" v="2591" actId="1076"/>
          <ac:spMkLst>
            <pc:docMk/>
            <pc:sldMk cId="1453645204" sldId="430"/>
            <ac:spMk id="16" creationId="{00000000-0000-0000-0000-000000000000}"/>
          </ac:spMkLst>
        </pc:spChg>
        <pc:spChg chg="del">
          <ac:chgData name="Obstfeld, Amrom E" userId="723fc76c-ee2b-4721-b304-153613f0d15a" providerId="ADAL" clId="{5F10D26E-AD29-41A9-BA0F-94915DAAF4B7}" dt="2021-07-15T00:26:11.857" v="2584" actId="478"/>
          <ac:spMkLst>
            <pc:docMk/>
            <pc:sldMk cId="1453645204" sldId="430"/>
            <ac:spMk id="17" creationId="{C80C0498-703D-44C8-AE47-869C81E10F6E}"/>
          </ac:spMkLst>
        </pc:spChg>
        <pc:spChg chg="mod">
          <ac:chgData name="Obstfeld, Amrom E" userId="723fc76c-ee2b-4721-b304-153613f0d15a" providerId="ADAL" clId="{5F10D26E-AD29-41A9-BA0F-94915DAAF4B7}" dt="2021-07-15T00:25:43.276" v="2552" actId="20577"/>
          <ac:spMkLst>
            <pc:docMk/>
            <pc:sldMk cId="1453645204" sldId="430"/>
            <ac:spMk id="293" creationId="{00000000-0000-0000-0000-000000000000}"/>
          </ac:spMkLst>
        </pc:spChg>
        <pc:spChg chg="mod">
          <ac:chgData name="Obstfeld, Amrom E" userId="723fc76c-ee2b-4721-b304-153613f0d15a" providerId="ADAL" clId="{5F10D26E-AD29-41A9-BA0F-94915DAAF4B7}" dt="2021-07-15T00:25:50.421" v="2579" actId="20577"/>
          <ac:spMkLst>
            <pc:docMk/>
            <pc:sldMk cId="1453645204" sldId="430"/>
            <ac:spMk id="296" creationId="{00000000-0000-0000-0000-000000000000}"/>
          </ac:spMkLst>
        </pc:spChg>
        <pc:picChg chg="del">
          <ac:chgData name="Obstfeld, Amrom E" userId="723fc76c-ee2b-4721-b304-153613f0d15a" providerId="ADAL" clId="{5F10D26E-AD29-41A9-BA0F-94915DAAF4B7}" dt="2021-07-15T00:26:11.268" v="2583" actId="478"/>
          <ac:picMkLst>
            <pc:docMk/>
            <pc:sldMk cId="1453645204" sldId="430"/>
            <ac:picMk id="3" creationId="{642DF70A-E704-49F4-9877-6A60C204D0E8}"/>
          </ac:picMkLst>
        </pc:picChg>
        <pc:picChg chg="add mod">
          <ac:chgData name="Obstfeld, Amrom E" userId="723fc76c-ee2b-4721-b304-153613f0d15a" providerId="ADAL" clId="{5F10D26E-AD29-41A9-BA0F-94915DAAF4B7}" dt="2021-07-15T00:27:28.147" v="2590" actId="14100"/>
          <ac:picMkLst>
            <pc:docMk/>
            <pc:sldMk cId="1453645204" sldId="430"/>
            <ac:picMk id="5" creationId="{6A04B581-B644-4440-AF1E-484CDF8222C1}"/>
          </ac:picMkLst>
        </pc:picChg>
        <pc:picChg chg="add mod">
          <ac:chgData name="Obstfeld, Amrom E" userId="723fc76c-ee2b-4721-b304-153613f0d15a" providerId="ADAL" clId="{5F10D26E-AD29-41A9-BA0F-94915DAAF4B7}" dt="2021-07-15T00:27:33.439" v="2592" actId="1076"/>
          <ac:picMkLst>
            <pc:docMk/>
            <pc:sldMk cId="1453645204" sldId="430"/>
            <ac:picMk id="6" creationId="{8BC7C36E-E054-4B7D-95CC-388EF79AC69D}"/>
          </ac:picMkLst>
        </pc:picChg>
        <pc:picChg chg="del">
          <ac:chgData name="Obstfeld, Amrom E" userId="723fc76c-ee2b-4721-b304-153613f0d15a" providerId="ADAL" clId="{5F10D26E-AD29-41A9-BA0F-94915DAAF4B7}" dt="2021-07-15T00:26:05.847" v="2581" actId="478"/>
          <ac:picMkLst>
            <pc:docMk/>
            <pc:sldMk cId="1453645204" sldId="430"/>
            <ac:picMk id="7" creationId="{D19F217A-C3B0-4B58-9D5B-CBD383782F35}"/>
          </ac:picMkLst>
        </pc:picChg>
      </pc:sldChg>
      <pc:sldChg chg="add del">
        <pc:chgData name="Obstfeld, Amrom E" userId="723fc76c-ee2b-4721-b304-153613f0d15a" providerId="ADAL" clId="{5F10D26E-AD29-41A9-BA0F-94915DAAF4B7}" dt="2021-07-15T00:25:38.978" v="2545"/>
        <pc:sldMkLst>
          <pc:docMk/>
          <pc:sldMk cId="1824220424" sldId="430"/>
        </pc:sldMkLst>
      </pc:sldChg>
    </pc:docChg>
  </pc:docChgLst>
  <pc:docChgLst>
    <pc:chgData name="Obstfeld, Amrom E" userId="S::obstfelda@chop.edu::723fc76c-ee2b-4721-b304-153613f0d15a" providerId="AD" clId="Web-{2ECAA473-A7F1-4A23-A969-81F3BD8B8842}"/>
    <pc:docChg chg="modSld">
      <pc:chgData name="Obstfeld, Amrom E" userId="S::obstfelda@chop.edu::723fc76c-ee2b-4721-b304-153613f0d15a" providerId="AD" clId="Web-{2ECAA473-A7F1-4A23-A969-81F3BD8B8842}" dt="2021-07-11T20:14:02.332" v="23" actId="20577"/>
      <pc:docMkLst>
        <pc:docMk/>
      </pc:docMkLst>
      <pc:sldChg chg="modSp">
        <pc:chgData name="Obstfeld, Amrom E" userId="S::obstfelda@chop.edu::723fc76c-ee2b-4721-b304-153613f0d15a" providerId="AD" clId="Web-{2ECAA473-A7F1-4A23-A969-81F3BD8B8842}" dt="2021-07-11T19:20:20.383" v="19"/>
        <pc:sldMkLst>
          <pc:docMk/>
          <pc:sldMk cId="1019487404" sldId="354"/>
        </pc:sldMkLst>
        <pc:graphicFrameChg chg="mod modGraphic">
          <ac:chgData name="Obstfeld, Amrom E" userId="S::obstfelda@chop.edu::723fc76c-ee2b-4721-b304-153613f0d15a" providerId="AD" clId="Web-{2ECAA473-A7F1-4A23-A969-81F3BD8B8842}" dt="2021-07-11T19:20:20.383" v="19"/>
          <ac:graphicFrameMkLst>
            <pc:docMk/>
            <pc:sldMk cId="1019487404" sldId="354"/>
            <ac:graphicFrameMk id="89" creationId="{00000000-0000-0000-0000-000000000000}"/>
          </ac:graphicFrameMkLst>
        </pc:graphicFrameChg>
      </pc:sldChg>
      <pc:sldChg chg="modSp">
        <pc:chgData name="Obstfeld, Amrom E" userId="S::obstfelda@chop.edu::723fc76c-ee2b-4721-b304-153613f0d15a" providerId="AD" clId="Web-{2ECAA473-A7F1-4A23-A969-81F3BD8B8842}" dt="2021-07-11T19:19:34.818" v="5" actId="20577"/>
        <pc:sldMkLst>
          <pc:docMk/>
          <pc:sldMk cId="1711487330" sldId="360"/>
        </pc:sldMkLst>
        <pc:spChg chg="mod">
          <ac:chgData name="Obstfeld, Amrom E" userId="S::obstfelda@chop.edu::723fc76c-ee2b-4721-b304-153613f0d15a" providerId="AD" clId="Web-{2ECAA473-A7F1-4A23-A969-81F3BD8B8842}" dt="2021-07-11T19:19:34.818" v="5" actId="20577"/>
          <ac:spMkLst>
            <pc:docMk/>
            <pc:sldMk cId="1711487330" sldId="360"/>
            <ac:spMk id="3" creationId="{214B71DB-1783-DE4F-8447-5E7A1A5DC088}"/>
          </ac:spMkLst>
        </pc:spChg>
      </pc:sldChg>
      <pc:sldChg chg="modSp">
        <pc:chgData name="Obstfeld, Amrom E" userId="S::obstfelda@chop.edu::723fc76c-ee2b-4721-b304-153613f0d15a" providerId="AD" clId="Web-{2ECAA473-A7F1-4A23-A969-81F3BD8B8842}" dt="2021-07-11T20:14:02.332" v="23" actId="20577"/>
        <pc:sldMkLst>
          <pc:docMk/>
          <pc:sldMk cId="1129948485" sldId="410"/>
        </pc:sldMkLst>
        <pc:spChg chg="mod">
          <ac:chgData name="Obstfeld, Amrom E" userId="S::obstfelda@chop.edu::723fc76c-ee2b-4721-b304-153613f0d15a" providerId="AD" clId="Web-{2ECAA473-A7F1-4A23-A969-81F3BD8B8842}" dt="2021-07-11T20:14:02.332" v="23" actId="20577"/>
          <ac:spMkLst>
            <pc:docMk/>
            <pc:sldMk cId="1129948485" sldId="410"/>
            <ac:spMk id="6" creationId="{00000000-0000-0000-0000-000000000000}"/>
          </ac:spMkLst>
        </pc:spChg>
      </pc:sldChg>
      <pc:sldChg chg="modSp">
        <pc:chgData name="Obstfeld, Amrom E" userId="S::obstfelda@chop.edu::723fc76c-ee2b-4721-b304-153613f0d15a" providerId="AD" clId="Web-{2ECAA473-A7F1-4A23-A969-81F3BD8B8842}" dt="2021-07-11T19:26:46.002" v="21" actId="20577"/>
        <pc:sldMkLst>
          <pc:docMk/>
          <pc:sldMk cId="2650656418" sldId="414"/>
        </pc:sldMkLst>
        <pc:spChg chg="mod">
          <ac:chgData name="Obstfeld, Amrom E" userId="S::obstfelda@chop.edu::723fc76c-ee2b-4721-b304-153613f0d15a" providerId="AD" clId="Web-{2ECAA473-A7F1-4A23-A969-81F3BD8B8842}" dt="2021-07-11T19:26:46.002" v="21" actId="20577"/>
          <ac:spMkLst>
            <pc:docMk/>
            <pc:sldMk cId="2650656418" sldId="414"/>
            <ac:spMk id="280" creationId="{00000000-0000-0000-0000-000000000000}"/>
          </ac:spMkLst>
        </pc:spChg>
      </pc:sldChg>
    </pc:docChg>
  </pc:docChgLst>
</pc:chgInfo>
</file>

<file path=ppt/media/image1.jpg>
</file>

<file path=ppt/media/image10.tiff>
</file>

<file path=ppt/media/image11.tiff>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3.jpeg>
</file>

<file path=ppt/media/image4.png>
</file>

<file path=ppt/media/image5.png>
</file>

<file path=ppt/media/image6.jpe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31517" y="4560556"/>
            <a:ext cx="5852158" cy="4320534"/>
          </a:xfrm>
          <a:prstGeom prst="rect">
            <a:avLst/>
          </a:prstGeom>
          <a:noFill/>
          <a:ln>
            <a:noFill/>
          </a:ln>
        </p:spPr>
        <p:txBody>
          <a:bodyPr spcFirstLastPara="1" wrap="square" lIns="49232" tIns="49232" rIns="49232" bIns="49232"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542704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baseline="0" dirty="0"/>
              <a:t>In this session we'll begin to tackle one of the fundamental issues in data analysis and that is the process of transforming, or wrangling, your data set. </a:t>
            </a:r>
            <a:endParaRPr lang="en-US" dirty="0"/>
          </a:p>
        </p:txBody>
      </p:sp>
    </p:spTree>
    <p:extLst>
      <p:ext uri="{BB962C8B-B14F-4D97-AF65-F5344CB8AC3E}">
        <p14:creationId xmlns:p14="http://schemas.microsoft.com/office/powerpoint/2010/main" val="33596218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baseline="0" dirty="0"/>
              <a:t>Rather a typical workflow involves making one tweak to the data at a time, going through a sequence of steps, each one carried out by one function to get you to the final tidy dataset.</a:t>
            </a:r>
            <a:endParaRPr lang="en-US" dirty="0"/>
          </a:p>
        </p:txBody>
      </p:sp>
    </p:spTree>
    <p:extLst>
      <p:ext uri="{BB962C8B-B14F-4D97-AF65-F5344CB8AC3E}">
        <p14:creationId xmlns:p14="http://schemas.microsoft.com/office/powerpoint/2010/main" val="31411074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One of the major advantages of using dplyr functions in your data analysis</a:t>
            </a:r>
            <a:r>
              <a:rPr lang="en-US" baseline="0" dirty="0"/>
              <a:t> </a:t>
            </a:r>
            <a:r>
              <a:rPr lang="en-US" dirty="0"/>
              <a:t>is that dplyr functions all use a common syntax, which makes them easier to learn. </a:t>
            </a:r>
          </a:p>
          <a:p>
            <a:pPr marL="0" indent="0">
              <a:buNone/>
            </a:pPr>
            <a:endParaRPr lang="en-US" dirty="0"/>
          </a:p>
          <a:p>
            <a:pPr marL="0" indent="0">
              <a:buNone/>
            </a:pPr>
            <a:r>
              <a:rPr lang="en-US" dirty="0"/>
              <a:t>Each one will take a</a:t>
            </a:r>
            <a:r>
              <a:rPr lang="en-US" baseline="0" dirty="0"/>
              <a:t> data frame as the first argument, which will be followed by additional arguments that basically serve as instructions to the function on how to operate on the data frame. The output of dplyr functions is always another data frame. </a:t>
            </a:r>
          </a:p>
        </p:txBody>
      </p:sp>
      <p:sp>
        <p:nvSpPr>
          <p:cNvPr id="128" name="Google Shape;128;p2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507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The first</a:t>
            </a:r>
            <a:r>
              <a:rPr lang="en-US" baseline="0" dirty="0"/>
              <a:t> set of functions we will explore will be ones whose primary goal is to extracting the data of interest from a large and often messy pile of data.</a:t>
            </a:r>
          </a:p>
          <a:p>
            <a:pPr marL="85487" indent="0">
              <a:buNone/>
            </a:pPr>
            <a:endParaRPr lang="en-US" baseline="0" dirty="0"/>
          </a:p>
          <a:p>
            <a:pPr marL="85487"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Reducing a dataset to a narrow subset of columns and rows is often the first step in an analysis.</a:t>
            </a:r>
          </a:p>
        </p:txBody>
      </p:sp>
    </p:spTree>
    <p:extLst>
      <p:ext uri="{BB962C8B-B14F-4D97-AF65-F5344CB8AC3E}">
        <p14:creationId xmlns:p14="http://schemas.microsoft.com/office/powerpoint/2010/main" val="3004969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select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It will extract the columns of your choosing and return these columns as a new data frame.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rows that you started with and just the columns defined in the select function.</a:t>
            </a:r>
            <a:endParaRPr sz="1100" dirty="0"/>
          </a:p>
        </p:txBody>
      </p:sp>
      <p:sp>
        <p:nvSpPr>
          <p:cNvPr id="165" name="Google Shape;165;p1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45409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So let's take a look at the syntax. You can see here that select() conforms to the</a:t>
            </a:r>
            <a:r>
              <a:rPr lang="en-US" sz="600" baseline="0" dirty="0">
                <a:solidFill>
                  <a:schemeClr val="dk1"/>
                </a:solidFill>
                <a:latin typeface="Calibri"/>
                <a:ea typeface="Calibri"/>
                <a:cs typeface="Calibri"/>
                <a:sym typeface="Calibri"/>
              </a:rPr>
              <a:t> syntax of all dplyr functions.</a:t>
            </a:r>
            <a:endParaRPr lang="en-US" sz="600" dirty="0">
              <a:solidFill>
                <a:schemeClr val="dk1"/>
              </a:solidFill>
              <a:latin typeface="Calibri"/>
              <a:ea typeface="Calibri"/>
              <a:cs typeface="Calibri"/>
              <a:sym typeface="Calibri"/>
            </a:endParaRPr>
          </a:p>
          <a:p>
            <a:pPr marL="0" indent="0">
              <a:lnSpc>
                <a:spcPct val="115000"/>
              </a:lnSpc>
              <a:buClr>
                <a:schemeClr val="dk1"/>
              </a:buClr>
              <a:buNone/>
            </a:pPr>
            <a:endParaRPr lang="en-US"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Select takes the starting data frame as its first argument. In this case it’s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a:t>
            </a:r>
          </a:p>
          <a:p>
            <a:pPr marL="0" indent="0">
              <a:lnSpc>
                <a:spcPct val="115000"/>
              </a:lnSpc>
              <a:buClr>
                <a:schemeClr val="dk1"/>
              </a:buClr>
              <a:buNone/>
            </a:pPr>
            <a:r>
              <a:rPr lang="en-US" sz="600" dirty="0">
                <a:solidFill>
                  <a:schemeClr val="dk1"/>
                </a:solidFill>
                <a:latin typeface="Calibri"/>
                <a:ea typeface="Calibri"/>
                <a:cs typeface="Calibri"/>
                <a:sym typeface="Calibri"/>
              </a:rPr>
              <a:t>After that it takes any number of additional arguments that specify the columns that you want to pick. </a:t>
            </a:r>
          </a:p>
          <a:p>
            <a:pPr marL="0" indent="0">
              <a:lnSpc>
                <a:spcPct val="115000"/>
              </a:lnSpc>
              <a:buClr>
                <a:schemeClr val="dk1"/>
              </a:buClr>
              <a:buNone/>
            </a:pPr>
            <a:r>
              <a:rPr lang="en-US" sz="600" dirty="0">
                <a:solidFill>
                  <a:schemeClr val="dk1"/>
                </a:solidFill>
                <a:latin typeface="Calibri"/>
                <a:ea typeface="Calibri"/>
                <a:cs typeface="Calibri"/>
                <a:sym typeface="Calibri"/>
              </a:rPr>
              <a:t>In it’s simplest form, those additional arguments will just be the names of the columns that you want to select. For example in this case we are indicating that we want to keep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columns.</a:t>
            </a:r>
          </a:p>
          <a:p>
            <a:pPr marL="0" indent="0">
              <a:lnSpc>
                <a:spcPct val="115000"/>
              </a:lnSpc>
              <a:buClr>
                <a:schemeClr val="dk1"/>
              </a:buClr>
              <a:buNone/>
            </a:pPr>
            <a:r>
              <a:rPr lang="en-US" sz="600" dirty="0">
                <a:solidFill>
                  <a:schemeClr val="dk1"/>
                </a:solidFill>
                <a:latin typeface="Calibri"/>
                <a:ea typeface="Calibri"/>
                <a:cs typeface="Calibri"/>
                <a:sym typeface="Calibri"/>
              </a:rPr>
              <a:t> In very wide datasets, writing out the names of the columns you want just doesn’t scale so dplyr does have additional</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convenience functions that can help you succinctly identify the columns you want. We won't go over these together but they </a:t>
            </a:r>
            <a:r>
              <a:rPr lang="en-US" sz="600" baseline="0" dirty="0">
                <a:solidFill>
                  <a:schemeClr val="dk1"/>
                </a:solidFill>
                <a:latin typeface="Calibri"/>
                <a:ea typeface="Calibri"/>
                <a:cs typeface="Calibri"/>
                <a:sym typeface="Calibri"/>
              </a:rPr>
              <a:t>can be found in the data transformation cheat sheet in the appendix to your </a:t>
            </a:r>
            <a:r>
              <a:rPr lang="en-US" sz="600" baseline="0" dirty="0" err="1">
                <a:solidFill>
                  <a:schemeClr val="dk1"/>
                </a:solidFill>
                <a:latin typeface="Calibri"/>
                <a:ea typeface="Calibri"/>
                <a:cs typeface="Calibri"/>
                <a:sym typeface="Calibri"/>
              </a:rPr>
              <a:t>coursebook</a:t>
            </a:r>
            <a:r>
              <a:rPr lang="en-US" sz="600" baseline="0" dirty="0">
                <a:solidFill>
                  <a:schemeClr val="dk1"/>
                </a:solidFill>
                <a:latin typeface="Calibri"/>
                <a:ea typeface="Calibri"/>
                <a:cs typeface="Calibri"/>
                <a:sym typeface="Calibri"/>
              </a:rPr>
              <a:t>.</a:t>
            </a:r>
            <a:endParaRPr sz="600" dirty="0">
              <a:solidFill>
                <a:schemeClr val="dk1"/>
              </a:solidFill>
              <a:latin typeface="Calibri"/>
              <a:ea typeface="Calibri"/>
              <a:cs typeface="Calibri"/>
              <a:sym typeface="Calibri"/>
            </a:endParaRPr>
          </a:p>
          <a:p>
            <a:pPr marL="0" indent="0">
              <a:buNone/>
            </a:pPr>
            <a:endParaRPr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81542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sz="600" dirty="0">
                <a:solidFill>
                  <a:schemeClr val="dk1"/>
                </a:solidFill>
                <a:latin typeface="Calibri"/>
                <a:ea typeface="Calibri"/>
                <a:cs typeface="Calibri"/>
                <a:sym typeface="Calibri"/>
              </a:rPr>
              <a:t>So for example, if you were to run the code</a:t>
            </a:r>
            <a:r>
              <a:rPr lang="en-US" sz="600" baseline="0" dirty="0">
                <a:solidFill>
                  <a:schemeClr val="dk1"/>
                </a:solidFill>
                <a:latin typeface="Calibri"/>
                <a:ea typeface="Calibri"/>
                <a:cs typeface="Calibri"/>
                <a:sym typeface="Calibri"/>
              </a:rPr>
              <a:t> you see here</a:t>
            </a:r>
            <a:r>
              <a:rPr lang="en-US" sz="600" dirty="0">
                <a:solidFill>
                  <a:schemeClr val="dk1"/>
                </a:solidFill>
                <a:latin typeface="Calibri"/>
                <a:ea typeface="Calibri"/>
                <a:cs typeface="Calibri"/>
                <a:sym typeface="Calibri"/>
              </a:rPr>
              <a:t>, the snippet of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 on the left would be accepted as input and a subset of it,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the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would be returned as output </a:t>
            </a:r>
            <a:endParaRPr lang="en-US" sz="600"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35114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sz="600" dirty="0">
                <a:solidFill>
                  <a:schemeClr val="dk1"/>
                </a:solidFill>
                <a:latin typeface="Calibri"/>
                <a:ea typeface="Calibri"/>
                <a:cs typeface="Calibri"/>
                <a:sym typeface="Calibri"/>
              </a:rPr>
              <a:t>Also by the way you if</a:t>
            </a:r>
            <a:r>
              <a:rPr lang="en-US" sz="600" baseline="0" dirty="0">
                <a:solidFill>
                  <a:schemeClr val="dk1"/>
                </a:solidFill>
                <a:latin typeface="Calibri"/>
                <a:ea typeface="Calibri"/>
                <a:cs typeface="Calibri"/>
                <a:sym typeface="Calibri"/>
              </a:rPr>
              <a:t> you put a little minus sign before the name of the column then select will actually EXCLUDE that column from the output.</a:t>
            </a:r>
          </a:p>
          <a:p>
            <a:pPr marL="0" indent="0">
              <a:buNone/>
            </a:pPr>
            <a:endParaRPr lang="en-US" sz="600" baseline="0" dirty="0">
              <a:solidFill>
                <a:schemeClr val="dk1"/>
              </a:solidFill>
              <a:latin typeface="Calibri"/>
              <a:cs typeface="Calibri"/>
              <a:sym typeface="Calibri"/>
            </a:endParaRPr>
          </a:p>
          <a:p>
            <a:pPr marL="0" indent="0">
              <a:buNone/>
            </a:pPr>
            <a:r>
              <a:rPr lang="en-US" sz="600" baseline="0" dirty="0">
                <a:solidFill>
                  <a:schemeClr val="dk1"/>
                </a:solidFill>
                <a:latin typeface="Calibri"/>
                <a:cs typeface="Calibri"/>
                <a:sym typeface="Calibri"/>
              </a:rPr>
              <a:t>So in this example we put a minus sign in front of column name </a:t>
            </a:r>
            <a:r>
              <a:rPr lang="en-US" sz="600" baseline="0" dirty="0" err="1">
                <a:solidFill>
                  <a:schemeClr val="dk1"/>
                </a:solidFill>
                <a:latin typeface="Calibri"/>
                <a:cs typeface="Calibri"/>
                <a:sym typeface="Calibri"/>
              </a:rPr>
              <a:t>mrn</a:t>
            </a:r>
            <a:r>
              <a:rPr lang="en-US" sz="600" baseline="0" dirty="0">
                <a:solidFill>
                  <a:schemeClr val="dk1"/>
                </a:solidFill>
                <a:latin typeface="Calibri"/>
                <a:cs typeface="Calibri"/>
                <a:sym typeface="Calibri"/>
              </a:rPr>
              <a:t> and </a:t>
            </a:r>
            <a:r>
              <a:rPr lang="en-US" sz="600" baseline="0" dirty="0" err="1">
                <a:solidFill>
                  <a:schemeClr val="dk1"/>
                </a:solidFill>
                <a:latin typeface="Calibri"/>
                <a:cs typeface="Calibri"/>
                <a:sym typeface="Calibri"/>
              </a:rPr>
              <a:t>last_name</a:t>
            </a:r>
            <a:r>
              <a:rPr lang="en-US" sz="600" baseline="0" dirty="0">
                <a:solidFill>
                  <a:schemeClr val="dk1"/>
                </a:solidFill>
                <a:latin typeface="Calibri"/>
                <a:cs typeface="Calibri"/>
                <a:sym typeface="Calibri"/>
              </a:rPr>
              <a:t>, and the snippet of </a:t>
            </a:r>
            <a:r>
              <a:rPr lang="en-US" sz="600" baseline="0" dirty="0" err="1">
                <a:solidFill>
                  <a:schemeClr val="dk1"/>
                </a:solidFill>
                <a:latin typeface="Calibri"/>
                <a:cs typeface="Calibri"/>
                <a:sym typeface="Calibri"/>
              </a:rPr>
              <a:t>covid_testing</a:t>
            </a:r>
            <a:r>
              <a:rPr lang="en-US" sz="600" baseline="0" dirty="0">
                <a:solidFill>
                  <a:schemeClr val="dk1"/>
                </a:solidFill>
                <a:latin typeface="Calibri"/>
                <a:cs typeface="Calibri"/>
                <a:sym typeface="Calibri"/>
              </a:rPr>
              <a:t> in the output only retains the </a:t>
            </a:r>
            <a:r>
              <a:rPr lang="en-US" sz="600" baseline="0" dirty="0" err="1">
                <a:solidFill>
                  <a:schemeClr val="dk1"/>
                </a:solidFill>
                <a:latin typeface="Calibri"/>
                <a:cs typeface="Calibri"/>
                <a:sym typeface="Calibri"/>
              </a:rPr>
              <a:t>first_name</a:t>
            </a:r>
            <a:r>
              <a:rPr lang="en-US" sz="600" baseline="0" dirty="0">
                <a:solidFill>
                  <a:schemeClr val="dk1"/>
                </a:solidFill>
                <a:latin typeface="Calibri"/>
                <a:cs typeface="Calibri"/>
                <a:sym typeface="Calibri"/>
              </a:rPr>
              <a:t> and gender columns </a:t>
            </a:r>
            <a:endParaRPr lang="en-US" sz="600"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1451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 mentioned earlier that select actually has a bunch of helper functions that are there if you want</a:t>
            </a:r>
            <a:r>
              <a:rPr lang="en-US" baseline="0" dirty="0"/>
              <a:t> to use a shortcut rather than writing out all the columns you want. So you can do term matching, you can select all columns between two columns, like the third through the tenth.</a:t>
            </a: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For a complete list, see the select() section on the dplyr </a:t>
            </a:r>
            <a:r>
              <a:rPr lang="en-US" dirty="0" err="1"/>
              <a:t>cheatsheet</a:t>
            </a:r>
            <a:r>
              <a:rPr lang="en-US" dirty="0"/>
              <a:t> in your appendix</a:t>
            </a:r>
          </a:p>
          <a:p>
            <a:endParaRPr lang="en-US" dirty="0"/>
          </a:p>
        </p:txBody>
      </p:sp>
    </p:spTree>
    <p:extLst>
      <p:ext uri="{BB962C8B-B14F-4D97-AF65-F5344CB8AC3E}">
        <p14:creationId xmlns:p14="http://schemas.microsoft.com/office/powerpoint/2010/main" val="15652226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OK here we go we have another your turn. </a:t>
            </a:r>
          </a:p>
          <a:p>
            <a:pPr marL="158750" indent="0">
              <a:buNone/>
            </a:pPr>
            <a:endParaRPr lang="en-US" dirty="0"/>
          </a:p>
          <a:p>
            <a:pPr marL="158750" indent="0">
              <a:buNone/>
            </a:pPr>
            <a:r>
              <a:rPr lang="en-US" dirty="0"/>
              <a:t>For this exercise use the first code chunk to see if you can use the select function to select just the </a:t>
            </a:r>
            <a:r>
              <a:rPr lang="en-US" dirty="0" err="1"/>
              <a:t>first_name</a:t>
            </a:r>
            <a:r>
              <a:rPr lang="en-US" dirty="0"/>
              <a:t> column from the COVID testing data set .
Use that second code chunk 2 remove the </a:t>
            </a:r>
            <a:r>
              <a:rPr lang="en-US" dirty="0" err="1"/>
              <a:t>first_name</a:t>
            </a:r>
            <a:r>
              <a:rPr lang="en-US" dirty="0"/>
              <a:t> column. </a:t>
            </a:r>
          </a:p>
        </p:txBody>
      </p:sp>
    </p:spTree>
    <p:extLst>
      <p:ext uri="{BB962C8B-B14F-4D97-AF65-F5344CB8AC3E}">
        <p14:creationId xmlns:p14="http://schemas.microsoft.com/office/powerpoint/2010/main" val="25498232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filter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Filter will use logical</a:t>
            </a:r>
            <a:r>
              <a:rPr lang="en-US" sz="1100" baseline="0" dirty="0">
                <a:solidFill>
                  <a:schemeClr val="dk1"/>
                </a:solidFill>
                <a:latin typeface="Calibri"/>
                <a:ea typeface="Calibri"/>
                <a:cs typeface="Calibri"/>
                <a:sym typeface="Calibri"/>
              </a:rPr>
              <a:t> criteria that you provide in the function, to identify the rows </a:t>
            </a:r>
            <a:r>
              <a:rPr lang="en-US" sz="1100" dirty="0">
                <a:solidFill>
                  <a:schemeClr val="dk1"/>
                </a:solidFill>
                <a:latin typeface="Calibri"/>
                <a:ea typeface="Calibri"/>
                <a:cs typeface="Calibri"/>
                <a:sym typeface="Calibri"/>
              </a:rPr>
              <a:t>that are required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columns that you started with and just the rows defined in the filter function.</a:t>
            </a:r>
            <a:endParaRPr lang="en-US" sz="1100"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57450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Our goals for this session are to learn to use some of</a:t>
            </a:r>
            <a:r>
              <a:rPr lang="en-US" baseline="0" dirty="0"/>
              <a:t> the functions in the dplyr package to tackle some of the most common challenges in data transformation. In addition we'll be using a special tool called a pipe operator to string together individual functions into a data analysis pipeline. </a:t>
            </a:r>
            <a:endParaRPr lang="en-US" dirty="0"/>
          </a:p>
        </p:txBody>
      </p:sp>
    </p:spTree>
    <p:extLst>
      <p:ext uri="{BB962C8B-B14F-4D97-AF65-F5344CB8AC3E}">
        <p14:creationId xmlns:p14="http://schemas.microsoft.com/office/powerpoint/2010/main" val="7419461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Recall that all dplyr functions hew to a common syntax and filter is no exception</a:t>
            </a:r>
            <a:r>
              <a:rPr lang="en-US" baseline="0" dirty="0"/>
              <a:t> </a:t>
            </a:r>
            <a:r>
              <a:rPr lang="en-US" baseline="0" dirty="0">
                <a:sym typeface="Wingdings" panose="05000000000000000000" pitchFamily="2" charset="2"/>
              </a:rPr>
              <a:t></a:t>
            </a:r>
            <a:endParaRPr dirty="0"/>
          </a:p>
        </p:txBody>
      </p:sp>
      <p:sp>
        <p:nvSpPr>
          <p:cNvPr id="128" name="Google Shape;128;p2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71434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In filter the first argument again is a data frame from which we will be extracting rows. </a:t>
            </a:r>
          </a:p>
          <a:p>
            <a:pPr marL="0" indent="0">
              <a:buNone/>
            </a:pPr>
            <a:r>
              <a:rPr lang="en-US" dirty="0"/>
              <a:t>Afterwards we can input one more logical tests. R then performs that logical test on each row of the dataset and returns all rows in which the logical test is TRUE. Rows for which the tests are TRUE are returned in the output as a data frame and the rest are removed.</a:t>
            </a:r>
          </a:p>
          <a:p>
            <a:pPr marL="0" indent="0">
              <a:buNone/>
            </a:pPr>
            <a:r>
              <a:rPr lang="en-US" dirty="0"/>
              <a:t>The key point here is that the logical tests are evaluated</a:t>
            </a:r>
            <a:r>
              <a:rPr lang="en-US" baseline="0" dirty="0"/>
              <a:t> row by row, one at a time, independently.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25411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Let's</a:t>
            </a:r>
            <a:r>
              <a:rPr lang="en-US" baseline="0" dirty="0"/>
              <a:t> zoom in for a second on those logical tests.</a:t>
            </a:r>
          </a:p>
          <a:p>
            <a:pPr marL="0" indent="0">
              <a:buNone/>
            </a:pPr>
            <a:endParaRPr lang="en-US" baseline="0" dirty="0"/>
          </a:p>
          <a:p>
            <a:pPr marL="0" indent="0">
              <a:buNone/>
            </a:pPr>
            <a:r>
              <a:rPr lang="en-US" baseline="0" dirty="0"/>
              <a:t>Generally speaking they will take this form. </a:t>
            </a:r>
          </a:p>
          <a:p>
            <a:pPr marL="0" indent="0">
              <a:buNone/>
            </a:pPr>
            <a:endParaRPr lang="en-US" baseline="0" dirty="0"/>
          </a:p>
          <a:p>
            <a:pPr marL="0" indent="0">
              <a:buNone/>
            </a:pPr>
            <a:r>
              <a:rPr lang="en-US" baseline="0" dirty="0"/>
              <a:t>There will be some column that contains the data you want to filter on, like the clinic name, or the patient MRN.</a:t>
            </a:r>
          </a:p>
          <a:p>
            <a:pPr marL="0" indent="0">
              <a:buNone/>
            </a:pPr>
            <a:endParaRPr lang="en-US" baseline="0" dirty="0"/>
          </a:p>
          <a:p>
            <a:pPr marL="0" indent="0">
              <a:buNone/>
            </a:pPr>
            <a:r>
              <a:rPr lang="en-US" baseline="0" dirty="0"/>
              <a:t>Then there will be a logical test, what you see here is equals, you can also have greater than, less than etc.</a:t>
            </a:r>
          </a:p>
          <a:p>
            <a:pPr marL="0" indent="0">
              <a:buNone/>
            </a:pPr>
            <a:endParaRPr lang="en-US" baseline="0" dirty="0"/>
          </a:p>
          <a:p>
            <a:pPr marL="0" indent="0">
              <a:buNone/>
            </a:pPr>
            <a:r>
              <a:rPr lang="en-US" baseline="0" dirty="0"/>
              <a:t>And then you have the criteria. Equal to what? Greater than what number?</a:t>
            </a:r>
          </a:p>
          <a:p>
            <a:pPr marL="0" indent="0">
              <a:buNone/>
            </a:pPr>
            <a:endParaRPr lang="en-US" baseline="0" dirty="0"/>
          </a:p>
          <a:p>
            <a:pPr marL="0" indent="0">
              <a:buNone/>
            </a:pPr>
            <a:r>
              <a:rPr lang="en-US" baseline="0" dirty="0"/>
              <a:t>OK let's see some real examples </a:t>
            </a:r>
            <a:r>
              <a:rPr lang="en-US" baseline="0" dirty="0">
                <a:sym typeface="Wingdings" panose="05000000000000000000" pitchFamily="2" charset="2"/>
              </a:rPr>
              <a:t></a:t>
            </a: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7468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Here's an example.  We supply the </a:t>
            </a:r>
            <a:r>
              <a:rPr lang="en-US" dirty="0" err="1"/>
              <a:t>covid_testing</a:t>
            </a:r>
            <a:r>
              <a:rPr lang="en-US" dirty="0"/>
              <a:t> data frame as the first argument. Afterwards we provide one logical test; we ask filter() to return</a:t>
            </a:r>
            <a:r>
              <a:rPr lang="en-US" baseline="0" dirty="0"/>
              <a:t> rows in which the </a:t>
            </a:r>
            <a:r>
              <a:rPr lang="en-US" baseline="0" dirty="0" err="1"/>
              <a:t>mrn</a:t>
            </a:r>
            <a:r>
              <a:rPr lang="en-US" baseline="0" dirty="0"/>
              <a:t> is </a:t>
            </a:r>
            <a:r>
              <a:rPr lang="en-US" sz="1100" b="0" i="0" u="none" strike="noStrike" cap="none" dirty="0">
                <a:solidFill>
                  <a:srgbClr val="000000"/>
                </a:solidFill>
                <a:effectLst/>
                <a:latin typeface="Arial"/>
                <a:ea typeface="Arial"/>
                <a:cs typeface="Arial"/>
                <a:sym typeface="Arial"/>
              </a:rPr>
              <a:t>5000083</a:t>
            </a:r>
            <a:r>
              <a:rPr lang="en-US" baseline="0" dirty="0"/>
              <a:t>.</a:t>
            </a:r>
          </a:p>
          <a:p>
            <a:pPr marL="0" indent="0">
              <a:buNone/>
            </a:pPr>
            <a:r>
              <a:rPr lang="en-US" baseline="0" dirty="0"/>
              <a:t>Filter will go row by row, starting from the very first row and ask is the value in the </a:t>
            </a:r>
            <a:r>
              <a:rPr lang="en-US" baseline="0" dirty="0" err="1"/>
              <a:t>mrn</a:t>
            </a:r>
            <a:r>
              <a:rPr lang="en-US" baseline="0" dirty="0"/>
              <a:t> column equal to 500083 for that row, as you can see it's not – so it gets an imaginary value of false. </a:t>
            </a:r>
            <a:r>
              <a:rPr lang="en-US" baseline="0" dirty="0">
                <a:sym typeface="Wingdings" panose="05000000000000000000" pitchFamily="2" charset="2"/>
              </a:rPr>
              <a:t></a:t>
            </a:r>
          </a:p>
          <a:p>
            <a:pPr marL="0" indent="0">
              <a:buNone/>
            </a:pPr>
            <a:r>
              <a:rPr lang="en-US" baseline="0" dirty="0">
                <a:sym typeface="Wingdings" panose="05000000000000000000" pitchFamily="2" charset="2"/>
              </a:rPr>
              <a:t>It then goes to the second row, again checks to see if the </a:t>
            </a:r>
            <a:r>
              <a:rPr lang="en-US" baseline="0" dirty="0" err="1">
                <a:sym typeface="Wingdings" panose="05000000000000000000" pitchFamily="2" charset="2"/>
              </a:rPr>
              <a:t>mrn</a:t>
            </a:r>
            <a:r>
              <a:rPr lang="en-US" baseline="0" dirty="0">
                <a:sym typeface="Wingdings" panose="05000000000000000000" pitchFamily="2" charset="2"/>
              </a:rPr>
              <a:t> is a match, it's not so it also get's a false.</a:t>
            </a:r>
          </a:p>
          <a:p>
            <a:pPr marL="0" indent="0">
              <a:buNone/>
            </a:pPr>
            <a:r>
              <a:rPr lang="en-US" baseline="0" dirty="0">
                <a:sym typeface="Wingdings" panose="05000000000000000000" pitchFamily="2" charset="2"/>
              </a:rPr>
              <a:t>And so on for the third </a:t>
            </a:r>
          </a:p>
          <a:p>
            <a:pPr marL="0" indent="0">
              <a:buNone/>
            </a:pPr>
            <a:r>
              <a:rPr lang="en-US" baseline="0" dirty="0">
                <a:sym typeface="Wingdings" panose="05000000000000000000" pitchFamily="2" charset="2"/>
              </a:rPr>
              <a:t>But in the fourth you can see we do have a match – so that gets a TRUE. </a:t>
            </a:r>
          </a:p>
          <a:p>
            <a:pPr marL="0" indent="0">
              <a:buNone/>
            </a:pPr>
            <a:r>
              <a:rPr lang="en-US" baseline="0" dirty="0">
                <a:sym typeface="Wingdings" panose="05000000000000000000" pitchFamily="2" charset="2"/>
              </a:rPr>
              <a:t>So the output of this function is a data frame with the same number of columns but only the rows that resulted in a TRUE based on the criteria in the function</a:t>
            </a:r>
          </a:p>
          <a:p>
            <a:pPr marL="0" indent="0">
              <a:buNone/>
            </a:pPr>
            <a:endParaRPr lang="en-US" baseline="0" dirty="0">
              <a:sym typeface="Wingdings" panose="05000000000000000000" pitchFamily="2" charset="2"/>
            </a:endParaRP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05083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Clr>
                <a:schemeClr val="dk1"/>
              </a:buClr>
              <a:buNone/>
            </a:pPr>
            <a:r>
              <a:rPr lang="en-US" dirty="0"/>
              <a:t>Note that I used double equals inside of the logical test. Double equals means: compare the left hand to the right hand sides and if it’s the same, then return TRUE. The double equals is called the comparison operator. In contrast, a single equals sign sets a variable (the left side) to a value (usually on the right). It is a very common mistake to accidentally use a single equals inside of the filter function, which will result in an error.</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32210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defTabSz="492404">
              <a:buNone/>
              <a:defRPr/>
            </a:pPr>
            <a:r>
              <a:rPr lang="en-US" dirty="0"/>
              <a:t>Similarly we can ask filter to return just the rows that represent tests for a specific patient, like stark.</a:t>
            </a:r>
          </a:p>
          <a:p>
            <a:pPr marL="0" indent="0" defTabSz="492404">
              <a:buNone/>
              <a:defRPr/>
            </a:pPr>
            <a:r>
              <a:rPr lang="en-US" dirty="0"/>
              <a:t>In this case the first two rows result in TRUE and so are kept </a:t>
            </a:r>
          </a:p>
          <a:p>
            <a:pPr marL="0" indent="0" defTabSz="492404">
              <a:buNone/>
              <a:defRPr/>
            </a:pPr>
            <a:r>
              <a:rPr lang="en-US" dirty="0"/>
              <a:t> Note that when asking filter to return rows with specific text inside of it, we have to put that text in quotes and it's got to be an exact match, partial matches don't count.</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78602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what we've seen is that the output of a filter() function is completely</a:t>
            </a:r>
            <a:r>
              <a:rPr lang="en-US" baseline="0" dirty="0"/>
              <a:t> dependent on the logical operators in this </a:t>
            </a:r>
            <a:r>
              <a:rPr lang="en-US" baseline="0"/>
              <a:t>green rectangle. </a:t>
            </a:r>
            <a:r>
              <a:rPr lang="en-US" baseline="0" dirty="0"/>
              <a:t>Rows in which the logical statement results in a TRUE are returned and those that are FALSE will not be returned. So the next question of course is how do you construct logical statements in 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296251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27: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R provides logical operators for</a:t>
            </a:r>
            <a:r>
              <a:rPr lang="en-US" sz="600" baseline="0" dirty="0">
                <a:solidFill>
                  <a:schemeClr val="dk1"/>
                </a:solidFill>
                <a:latin typeface="Calibri"/>
                <a:ea typeface="Calibri"/>
                <a:cs typeface="Calibri"/>
                <a:sym typeface="Calibri"/>
              </a:rPr>
              <a:t> every occasion. </a:t>
            </a:r>
            <a:r>
              <a:rPr lang="en-US" sz="600" dirty="0">
                <a:solidFill>
                  <a:schemeClr val="dk1"/>
                </a:solidFill>
                <a:latin typeface="Calibri"/>
                <a:ea typeface="Calibri"/>
                <a:cs typeface="Calibri"/>
                <a:sym typeface="Calibri"/>
              </a:rPr>
              <a:t>Here are just some of the important logical operators to know about. </a:t>
            </a:r>
          </a:p>
          <a:p>
            <a:pPr marL="0" indent="0">
              <a:lnSpc>
                <a:spcPct val="115000"/>
              </a:lnSpc>
              <a:buClr>
                <a:schemeClr val="dk1"/>
              </a:buClr>
              <a:buNone/>
            </a:pP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We’ve already seen the double equals. </a:t>
            </a:r>
            <a:r>
              <a:rPr lang="en-US" sz="600" dirty="0" err="1">
                <a:solidFill>
                  <a:schemeClr val="dk1"/>
                </a:solidFill>
                <a:latin typeface="Calibri"/>
                <a:ea typeface="Calibri"/>
                <a:cs typeface="Calibri"/>
                <a:sym typeface="Calibri"/>
              </a:rPr>
              <a:t>Theres</a:t>
            </a:r>
            <a:r>
              <a:rPr lang="en-US" sz="600" dirty="0">
                <a:solidFill>
                  <a:schemeClr val="dk1"/>
                </a:solidFill>
                <a:latin typeface="Calibri"/>
                <a:ea typeface="Calibri"/>
                <a:cs typeface="Calibri"/>
                <a:sym typeface="Calibri"/>
              </a:rPr>
              <a:t> also the less than or and greater than operators. These each also come as “or equal to” versions.</a:t>
            </a: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Use exclamation point-equals</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 if you want to select rows in which a value is not equal to something else.</a:t>
            </a: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There</a:t>
            </a:r>
            <a:r>
              <a:rPr lang="en-US" sz="600" baseline="0" dirty="0">
                <a:solidFill>
                  <a:schemeClr val="dk1"/>
                </a:solidFill>
                <a:latin typeface="Calibri"/>
                <a:ea typeface="Calibri"/>
                <a:cs typeface="Calibri"/>
                <a:sym typeface="Calibri"/>
              </a:rPr>
              <a:t> are more here that we won't get into at the moment.</a:t>
            </a:r>
            <a:endParaRPr lang="en-US" sz="600" dirty="0">
              <a:solidFill>
                <a:schemeClr val="dk1"/>
              </a:solidFill>
              <a:latin typeface="Calibri"/>
              <a:ea typeface="Calibri"/>
              <a:cs typeface="Calibri"/>
              <a:sym typeface="Calibri"/>
            </a:endParaRPr>
          </a:p>
          <a:p>
            <a:pPr marL="0" indent="0">
              <a:buNone/>
            </a:pPr>
            <a:endParaRPr dirty="0"/>
          </a:p>
        </p:txBody>
      </p:sp>
      <p:sp>
        <p:nvSpPr>
          <p:cNvPr id="339" name="Google Shape;339;p27: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80119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Alright</a:t>
            </a:r>
            <a:r>
              <a:rPr lang="en-US" baseline="0" dirty="0"/>
              <a:t> POP QUIZ, let's see if we can predict what R will say</a:t>
            </a:r>
          </a:p>
          <a:p>
            <a:pPr marL="158750" indent="0">
              <a:buNone/>
            </a:pPr>
            <a:endParaRPr lang="en-US" baseline="0" dirty="0"/>
          </a:p>
          <a:p>
            <a:pPr marL="158750" indent="0">
              <a:buNone/>
            </a:pPr>
            <a:r>
              <a:rPr lang="en-US" baseline="0" dirty="0"/>
              <a:t>If we type into the console 1 ==1, what is the output from R? put your answer in the chat</a:t>
            </a:r>
          </a:p>
          <a:p>
            <a:pPr marL="158750" indent="0">
              <a:buNone/>
            </a:pPr>
            <a:endParaRPr lang="en-US" baseline="0" dirty="0"/>
          </a:p>
          <a:p>
            <a:pPr marL="158750" indent="0">
              <a:buNone/>
            </a:pPr>
            <a:r>
              <a:rPr lang="en-US" baseline="0" dirty="0"/>
              <a:t>R will output a TRUE</a:t>
            </a:r>
            <a:endParaRPr lang="en-US" dirty="0"/>
          </a:p>
        </p:txBody>
      </p:sp>
    </p:spTree>
    <p:extLst>
      <p:ext uri="{BB962C8B-B14F-4D97-AF65-F5344CB8AC3E}">
        <p14:creationId xmlns:p14="http://schemas.microsoft.com/office/powerpoint/2010/main" val="10080989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How about this, if we type 3 != 1, will we get a TRUE</a:t>
            </a:r>
            <a:r>
              <a:rPr lang="en-US" baseline="0" dirty="0"/>
              <a:t> or a FALSE</a:t>
            </a:r>
          </a:p>
          <a:p>
            <a:pPr marL="158750" indent="0">
              <a:buNone/>
            </a:pPr>
            <a:endParaRPr lang="en-US" baseline="0" dirty="0"/>
          </a:p>
          <a:p>
            <a:pPr marL="158750" indent="0">
              <a:buNone/>
            </a:pPr>
            <a:r>
              <a:rPr lang="en-US" baseline="0" dirty="0"/>
              <a:t>Let's try it in our </a:t>
            </a:r>
            <a:r>
              <a:rPr lang="en-US" baseline="0" dirty="0" err="1"/>
              <a:t>Rstudio</a:t>
            </a:r>
            <a:r>
              <a:rPr lang="en-US" baseline="0" dirty="0"/>
              <a:t> console</a:t>
            </a:r>
          </a:p>
          <a:p>
            <a:pPr marL="158750" indent="0">
              <a:buNone/>
            </a:pPr>
            <a:endParaRPr lang="en-US" baseline="0" dirty="0"/>
          </a:p>
          <a:p>
            <a:pPr marL="158750" indent="0">
              <a:buNone/>
            </a:pPr>
            <a:r>
              <a:rPr lang="en-US" baseline="0" dirty="0"/>
              <a:t>This is TRUE as well</a:t>
            </a:r>
            <a:endParaRPr lang="en-US" dirty="0"/>
          </a:p>
        </p:txBody>
      </p:sp>
    </p:spTree>
    <p:extLst>
      <p:ext uri="{BB962C8B-B14F-4D97-AF65-F5344CB8AC3E}">
        <p14:creationId xmlns:p14="http://schemas.microsoft.com/office/powerpoint/2010/main" val="3932959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This is the generalized data science pipeline</a:t>
            </a:r>
            <a:r>
              <a:rPr lang="en-US" baseline="0" dirty="0"/>
              <a:t> that was introduced to you yesterday. The functions we'll be learning about fit specifically in the "tidy" and "transform" portions of this workflow. </a:t>
            </a:r>
            <a:endParaRPr lang="en-US" dirty="0"/>
          </a:p>
        </p:txBody>
      </p:sp>
      <p:sp>
        <p:nvSpPr>
          <p:cNvPr id="4" name="Slide Number Placeholder 3"/>
          <p:cNvSpPr>
            <a:spLocks noGrp="1"/>
          </p:cNvSpPr>
          <p:nvPr>
            <p:ph type="sldNum" sz="quarter" idx="5"/>
          </p:nvPr>
        </p:nvSpPr>
        <p:spPr>
          <a:xfrm>
            <a:off x="1884638" y="5530057"/>
            <a:ext cx="1441783" cy="292119"/>
          </a:xfrm>
          <a:prstGeom prst="rect">
            <a:avLst/>
          </a:prstGeom>
        </p:spPr>
        <p:txBody>
          <a:bodyPr lIns="49240" tIns="24620" rIns="49240" bIns="24620"/>
          <a:lstStyle/>
          <a:p>
            <a:fld id="{0A193586-FEB5-7C43-8F44-7EFAE4EECA28}" type="slidenum">
              <a:rPr lang="en-US" smtClean="0"/>
              <a:t>3</a:t>
            </a:fld>
            <a:endParaRPr lang="en-US"/>
          </a:p>
        </p:txBody>
      </p:sp>
    </p:spTree>
    <p:extLst>
      <p:ext uri="{BB962C8B-B14F-4D97-AF65-F5344CB8AC3E}">
        <p14:creationId xmlns:p14="http://schemas.microsoft.com/office/powerpoint/2010/main" val="9748275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9: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Now filter() is only one of many functions that dplyr</a:t>
            </a:r>
            <a:r>
              <a:rPr lang="en-US" baseline="0" dirty="0"/>
              <a:t> provides to allow you to extract the rows you want from your data. For a more comprehensive sampling </a:t>
            </a:r>
            <a:r>
              <a:rPr lang="en-US" dirty="0"/>
              <a:t>see the Manipulate cases section on the dplyr </a:t>
            </a:r>
            <a:r>
              <a:rPr lang="en-US" dirty="0" err="1"/>
              <a:t>cheatsheet</a:t>
            </a:r>
            <a:r>
              <a:rPr lang="en-US" dirty="0"/>
              <a:t>.</a:t>
            </a:r>
            <a:endParaRPr dirty="0"/>
          </a:p>
        </p:txBody>
      </p:sp>
      <p:sp>
        <p:nvSpPr>
          <p:cNvPr id="265" name="Google Shape;265;p19: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59841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OK so why don’t we try to put this into action. Shift over to</a:t>
            </a:r>
            <a:r>
              <a:rPr lang="en-US" baseline="0" dirty="0"/>
              <a:t> </a:t>
            </a:r>
            <a:r>
              <a:rPr lang="en-US" baseline="0" dirty="0" err="1"/>
              <a:t>Rstudio</a:t>
            </a:r>
            <a:r>
              <a:rPr lang="en-US" baseline="0" dirty="0"/>
              <a:t> cloud, go to Your Turn 3 in the </a:t>
            </a:r>
            <a:r>
              <a:rPr lang="en-US" baseline="0" dirty="0" err="1"/>
              <a:t>rmarkdown</a:t>
            </a:r>
            <a:r>
              <a:rPr lang="en-US" baseline="0" dirty="0"/>
              <a:t> document and work through the exercise</a:t>
            </a:r>
            <a:endParaRPr lang="en-US" dirty="0"/>
          </a:p>
        </p:txBody>
      </p:sp>
    </p:spTree>
    <p:extLst>
      <p:ext uri="{BB962C8B-B14F-4D97-AF65-F5344CB8AC3E}">
        <p14:creationId xmlns:p14="http://schemas.microsoft.com/office/powerpoint/2010/main" val="13485031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193586-FEB5-7C43-8F44-7EFAE4EECA28}" type="slidenum">
              <a:rPr lang="en-US" smtClean="0"/>
              <a:t>33</a:t>
            </a:fld>
            <a:endParaRPr lang="en-US"/>
          </a:p>
        </p:txBody>
      </p:sp>
    </p:spTree>
    <p:extLst>
      <p:ext uri="{BB962C8B-B14F-4D97-AF65-F5344CB8AC3E}">
        <p14:creationId xmlns:p14="http://schemas.microsoft.com/office/powerpoint/2010/main" val="40307036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33214925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96013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297251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Our goals for this session are to learn to use some of</a:t>
            </a:r>
            <a:r>
              <a:rPr lang="en-US" baseline="0" dirty="0"/>
              <a:t> the functions in the dplyr package to tackle some of the most common challenges in data transformation. In addition we'll be using a special tool called a pipe operator to string together individual functions into a data analysis pipeline. </a:t>
            </a:r>
            <a:endParaRPr lang="en-US" dirty="0"/>
          </a:p>
        </p:txBody>
      </p:sp>
    </p:spTree>
    <p:extLst>
      <p:ext uri="{BB962C8B-B14F-4D97-AF65-F5344CB8AC3E}">
        <p14:creationId xmlns:p14="http://schemas.microsoft.com/office/powerpoint/2010/main" val="12533506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So let's quickly review</a:t>
            </a:r>
            <a:r>
              <a:rPr lang="en-US" baseline="0" dirty="0"/>
              <a:t> what we mean by a tidy dataset. By definition it essentially describes a data set in which </a:t>
            </a:r>
          </a:p>
          <a:p>
            <a:pPr marL="0" indent="0">
              <a:buFont typeface="Arial" panose="020B0604020202020204" pitchFamily="34" charset="0"/>
              <a:buNone/>
            </a:pPr>
            <a:r>
              <a:rPr lang="en-US" baseline="0" dirty="0">
                <a:sym typeface="Wingdings" panose="05000000000000000000" pitchFamily="2" charset="2"/>
              </a:rPr>
              <a:t> </a:t>
            </a:r>
            <a:r>
              <a:rPr lang="en-US" baseline="0" dirty="0"/>
              <a:t>variables or features are recorded in columns</a:t>
            </a:r>
            <a:endParaRPr lang="en-US" baseline="0" dirty="0">
              <a:sym typeface="Wingdings" panose="05000000000000000000" pitchFamily="2" charset="2"/>
            </a:endParaRPr>
          </a:p>
          <a:p>
            <a:pPr marL="0" indent="0">
              <a:buFont typeface="Arial" panose="020B0604020202020204" pitchFamily="34" charset="0"/>
              <a:buNone/>
            </a:pPr>
            <a:r>
              <a:rPr lang="en-US" baseline="0" dirty="0">
                <a:sym typeface="Wingdings" panose="05000000000000000000" pitchFamily="2" charset="2"/>
              </a:rPr>
              <a:t> Each row represents a single observation </a:t>
            </a:r>
          </a:p>
          <a:p>
            <a:pPr marL="0" indent="0">
              <a:buFont typeface="Arial" panose="020B0604020202020204" pitchFamily="34" charset="0"/>
              <a:buNone/>
            </a:pPr>
            <a:r>
              <a:rPr lang="en-US" baseline="0" dirty="0">
                <a:sym typeface="Wingdings" panose="05000000000000000000" pitchFamily="2" charset="2"/>
              </a:rPr>
              <a:t> And finally each cell contains only one value.</a:t>
            </a:r>
          </a:p>
          <a:p>
            <a:pPr marL="0" indent="0">
              <a:buFont typeface="Arial" panose="020B0604020202020204" pitchFamily="34" charset="0"/>
              <a:buNone/>
            </a:pPr>
            <a:r>
              <a:rPr lang="en-US" dirty="0"/>
              <a:t>This</a:t>
            </a:r>
            <a:r>
              <a:rPr lang="en-US" baseline="0" dirty="0"/>
              <a:t> is admittedly somewhat abstract. The way that I think about it is that a tidy data set is one that is at the point where it is cleaned up and ready to be analyzed either using statistical analysis or through a visualization. </a:t>
            </a:r>
          </a:p>
          <a:p>
            <a:pPr marL="0" indent="0">
              <a:buFont typeface="Arial" panose="020B0604020202020204" pitchFamily="34" charset="0"/>
              <a:buNone/>
            </a:pPr>
            <a:r>
              <a:rPr lang="en-US" baseline="0" dirty="0"/>
              <a:t>The opposite is a messy data frame which is generally how data comes at us in the real world. Its basically in a form that makes it difficult or impossible to analyze without processing.</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1259687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Let's start the session with a Your Turn.</a:t>
            </a:r>
            <a:r>
              <a:rPr lang="en-US" baseline="0" dirty="0"/>
              <a:t> Let's head on over to the Cloud </a:t>
            </a:r>
            <a:r>
              <a:rPr lang="en-US" baseline="0" dirty="0" err="1"/>
              <a:t>Rstudio</a:t>
            </a:r>
            <a:r>
              <a:rPr lang="en-US" baseline="0" dirty="0"/>
              <a:t> instance and open the R markdown file called 04-Transform.Rmd and load the </a:t>
            </a:r>
            <a:r>
              <a:rPr lang="en-US" baseline="0" dirty="0" err="1"/>
              <a:t>covid</a:t>
            </a:r>
            <a:r>
              <a:rPr lang="en-US" baseline="0" dirty="0"/>
              <a:t> testing dataset. </a:t>
            </a:r>
          </a:p>
          <a:p>
            <a:pPr marL="0" indent="0">
              <a:buNone/>
            </a:pPr>
            <a:r>
              <a:rPr lang="en-US" baseline="0" dirty="0"/>
              <a:t>(in </a:t>
            </a:r>
            <a:r>
              <a:rPr lang="en-US" baseline="0" dirty="0" err="1"/>
              <a:t>Rstudio</a:t>
            </a:r>
            <a:r>
              <a:rPr lang="en-US" baseline="0" dirty="0"/>
              <a:t>)</a:t>
            </a:r>
          </a:p>
          <a:p>
            <a:pPr marL="0" indent="0">
              <a:buNone/>
            </a:pPr>
            <a:r>
              <a:rPr lang="en-US" baseline="0" dirty="0"/>
              <a:t>This can be done by going to the lower right pane under the "file" tab, navigating to the exercises folder and selecting the 04-Transform.Rmd file.</a:t>
            </a:r>
          </a:p>
          <a:p>
            <a:pPr marL="0" indent="0">
              <a:buNone/>
            </a:pPr>
            <a:endParaRPr lang="en-US" baseline="0" dirty="0"/>
          </a:p>
          <a:p>
            <a:pPr marL="0" indent="0">
              <a:buNone/>
            </a:pPr>
            <a:r>
              <a:rPr lang="en-US" baseline="0" dirty="0"/>
              <a:t>After that go to the first code chunk which is called "setup" and press the play button</a:t>
            </a:r>
            <a:endParaRPr dirty="0"/>
          </a:p>
        </p:txBody>
      </p:sp>
      <p:sp>
        <p:nvSpPr>
          <p:cNvPr id="276" name="Google Shape;276;p2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8999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a:t>
            </a:r>
            <a:r>
              <a:rPr lang="en-US" baseline="0" dirty="0"/>
              <a:t> this session we'll be using functions that are part of the dplyr package. The dplyr package is a workhorse for data transformation and since its part of the </a:t>
            </a:r>
            <a:r>
              <a:rPr lang="en-US" baseline="0" dirty="0" err="1"/>
              <a:t>tidyverse</a:t>
            </a:r>
            <a:r>
              <a:rPr lang="en-US" baseline="0" dirty="0"/>
              <a:t> meta-package you just loaded it with the code chunk from the Your Turn.</a:t>
            </a:r>
            <a:endParaRPr lang="en-US" dirty="0"/>
          </a:p>
          <a:p>
            <a:pPr marL="0" indent="0">
              <a:buNone/>
            </a:pPr>
            <a:endParaRPr lang="en-US" dirty="0"/>
          </a:p>
          <a:p>
            <a:pPr marL="0" indent="0">
              <a:buNone/>
            </a:pPr>
            <a:endParaRPr dirty="0"/>
          </a:p>
        </p:txBody>
      </p:sp>
      <p:sp>
        <p:nvSpPr>
          <p:cNvPr id="44" name="Google Shape;44;p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36302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t>Now</a:t>
            </a:r>
            <a:r>
              <a:rPr lang="en-US" sz="600" baseline="0" dirty="0"/>
              <a:t> dplyr isn't just a haphazard collection of functions. It takes a holistic almost philosophical approach to the transformation of data and implements it in an organized lexicon or grammar for programmatically transforming data.</a:t>
            </a:r>
            <a:endParaRPr lang="en-US" sz="600" dirty="0"/>
          </a:p>
          <a:p>
            <a:pPr marL="0" indent="0">
              <a:buNone/>
            </a:pPr>
            <a:endParaRPr lang="en-US" sz="6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What I mean when</a:t>
            </a:r>
            <a:r>
              <a:rPr lang="en-US" sz="700" baseline="0" dirty="0"/>
              <a:t> I say </a:t>
            </a:r>
            <a:r>
              <a:rPr lang="en-US" sz="700" dirty="0"/>
              <a:t>a grammar for transforming data really relates to 2 characteristics of the dplyr approach.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#1</a:t>
            </a:r>
            <a:r>
              <a:rPr lang="en-US" sz="700" baseline="0" dirty="0"/>
              <a:t> </a:t>
            </a:r>
            <a:r>
              <a:rPr lang="en-US" sz="700" dirty="0"/>
              <a:t>In a similar way to how verbs operate on nouns, dplyr functions operate on data frames.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#2</a:t>
            </a:r>
            <a:r>
              <a:rPr lang="en-US" sz="700" baseline="0" dirty="0"/>
              <a:t> </a:t>
            </a:r>
            <a:r>
              <a:rPr lang="en-US" sz="700" dirty="0"/>
              <a:t>Dplyr</a:t>
            </a:r>
            <a:r>
              <a:rPr lang="en-US" sz="700" baseline="0" dirty="0"/>
              <a:t> functions </a:t>
            </a:r>
            <a:r>
              <a:rPr lang="en-US" sz="700" dirty="0"/>
              <a:t>use a consistent syntax which</a:t>
            </a:r>
            <a:r>
              <a:rPr lang="en-US" sz="700" baseline="0" dirty="0"/>
              <a:t> minimizes cognitive load so once you understand the dplyr approach with one function, it's easier to learn new functions in dplyr.</a:t>
            </a:r>
            <a:endParaRPr lang="en-US" sz="700" dirty="0"/>
          </a:p>
          <a:p>
            <a:pPr marL="0" indent="0">
              <a:buNone/>
            </a:pPr>
            <a:endParaRPr lang="en-US" sz="600" dirty="0"/>
          </a:p>
          <a:p>
            <a:pPr marL="0" indent="0">
              <a:buNone/>
            </a:pPr>
            <a:endParaRPr lang="en-US" sz="600" dirty="0"/>
          </a:p>
        </p:txBody>
      </p:sp>
      <p:sp>
        <p:nvSpPr>
          <p:cNvPr id="120" name="Google Shape;120;p1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3894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800" baseline="0" dirty="0">
                <a:latin typeface="Calibri"/>
                <a:ea typeface="Calibri"/>
                <a:cs typeface="Calibri"/>
                <a:sym typeface="Calibri"/>
              </a:rPr>
              <a:t>This session is about getting to know these functions. Data wrangling can require a lot of different manipulations and dplyr has a wealth of functions to help you with this, but most data wrangling in my experience will involve one of these four actions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800" baseline="0" dirty="0">
              <a:latin typeface="Calibri"/>
              <a:ea typeface="Calibri"/>
              <a:cs typeface="Calibri"/>
              <a:sym typeface="Calibri"/>
            </a:endParaRPr>
          </a:p>
          <a:p>
            <a:pPr marL="0" indent="0">
              <a:buNone/>
            </a:pPr>
            <a:r>
              <a:rPr lang="en-US" sz="800" baseline="0" dirty="0">
                <a:latin typeface="Calibri"/>
                <a:cs typeface="Calibri"/>
                <a:sym typeface="Calibri"/>
              </a:rPr>
              <a:t>Starting with the raw data, </a:t>
            </a:r>
            <a:r>
              <a:rPr lang="en-US" sz="800" baseline="0" dirty="0" err="1">
                <a:latin typeface="Calibri"/>
                <a:cs typeface="Calibri"/>
                <a:sym typeface="Calibri"/>
              </a:rPr>
              <a:t>youll</a:t>
            </a:r>
            <a:r>
              <a:rPr lang="en-US" sz="800" baseline="0" dirty="0">
                <a:latin typeface="Calibri"/>
                <a:cs typeface="Calibri"/>
                <a:sym typeface="Calibri"/>
              </a:rPr>
              <a:t> need to choose the columns you want, define and extract the rows of interest, you will likely need to derive new calculated columns and finally often we have to aggregate data with a summary.</a:t>
            </a:r>
          </a:p>
          <a:p>
            <a:pPr marL="0" indent="0">
              <a:buNone/>
            </a:pPr>
            <a:r>
              <a:rPr lang="en-US" sz="800" baseline="0" dirty="0">
                <a:latin typeface="Calibri"/>
                <a:cs typeface="Calibri"/>
                <a:sym typeface="Wingdings" panose="05000000000000000000" pitchFamily="2" charset="2"/>
              </a:rPr>
              <a:t></a:t>
            </a:r>
          </a:p>
          <a:p>
            <a:pPr marL="0" indent="0">
              <a:buNone/>
            </a:pPr>
            <a:r>
              <a:rPr lang="en-US" sz="800" baseline="0" dirty="0">
                <a:latin typeface="Calibri"/>
                <a:cs typeface="Calibri"/>
                <a:sym typeface="Wingdings" panose="05000000000000000000" pitchFamily="2" charset="2"/>
              </a:rPr>
              <a:t>Dplyr implements four functions that handle each of these actions, Select, Filter, Mutate, and Summarize. In this session we'll be discussing the first 3, and the last one will be covered in the next one.</a:t>
            </a:r>
            <a:endParaRPr lang="en-US" sz="600" dirty="0"/>
          </a:p>
        </p:txBody>
      </p:sp>
      <p:sp>
        <p:nvSpPr>
          <p:cNvPr id="120" name="Google Shape;120;p1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6563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Another feature of the dplyr approach to data manipulation</a:t>
            </a:r>
            <a:r>
              <a:rPr lang="en-US" baseline="0" dirty="0"/>
              <a:t> is that each function in the package is tuned to do one thing, meaning to change the data in one way. </a:t>
            </a:r>
          </a:p>
          <a:p>
            <a:pPr marL="158750" indent="0">
              <a:buNone/>
            </a:pPr>
            <a:r>
              <a:rPr lang="en-US" baseline="0" dirty="0"/>
              <a:t>What this means is that if you have several changes you need to make to the dataset - you won't be applying one function to get it to the end result as you see on this slide.</a:t>
            </a:r>
          </a:p>
        </p:txBody>
      </p:sp>
    </p:spTree>
    <p:extLst>
      <p:ext uri="{BB962C8B-B14F-4D97-AF65-F5344CB8AC3E}">
        <p14:creationId xmlns:p14="http://schemas.microsoft.com/office/powerpoint/2010/main" val="906025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3.mov"/><Relationship Id="rId1" Type="http://schemas.microsoft.com/office/2007/relationships/media" Target="../media/media3.mov"/><Relationship Id="rId5" Type="http://schemas.openxmlformats.org/officeDocument/2006/relationships/image" Target="../media/image8.png"/><Relationship Id="rId4" Type="http://schemas.openxmlformats.org/officeDocument/2006/relationships/image" Target="../media/image7.png"/></Relationships>
</file>

<file path=ppt/slideLayouts/_rels/slideLayout2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3672840" y="614555"/>
            <a:ext cx="4846320"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 name="Google Shape;13;p2"/>
          <p:cNvSpPr txBox="1">
            <a:spLocks noGrp="1"/>
          </p:cNvSpPr>
          <p:nvPr>
            <p:ph type="body" idx="1"/>
          </p:nvPr>
        </p:nvSpPr>
        <p:spPr>
          <a:xfrm>
            <a:off x="1052298" y="1528891"/>
            <a:ext cx="10087459" cy="4758750"/>
          </a:xfrm>
          <a:prstGeom prst="rect">
            <a:avLst/>
          </a:prstGeom>
          <a:noFill/>
          <a:ln>
            <a:noFill/>
          </a:ln>
        </p:spPr>
        <p:txBody>
          <a:bodyPr spcFirstLastPara="1" wrap="square" lIns="0" tIns="0" rIns="0" bIns="0" anchor="t" anchorCtr="0"/>
          <a:lstStyle>
            <a:lvl1pPr marL="244922" lvl="0" indent="-122461" algn="l">
              <a:spcBef>
                <a:spcPts val="0"/>
              </a:spcBef>
              <a:spcAft>
                <a:spcPts val="0"/>
              </a:spcAft>
              <a:buSzPts val="1400"/>
              <a:buNone/>
              <a:defRPr sz="3200" b="0" i="0">
                <a:solidFill>
                  <a:schemeClr val="dk1"/>
                </a:solidFill>
                <a:latin typeface="Calibri"/>
                <a:ea typeface="Calibri"/>
                <a:cs typeface="Calibri"/>
                <a:sym typeface="Calibri"/>
              </a:defRPr>
            </a:lvl1pPr>
            <a:lvl2pPr marL="489844" lvl="1" indent="-122461" algn="l">
              <a:spcBef>
                <a:spcPts val="0"/>
              </a:spcBef>
              <a:spcAft>
                <a:spcPts val="0"/>
              </a:spcAft>
              <a:buSzPts val="1400"/>
              <a:buNone/>
              <a:defRPr/>
            </a:lvl2pPr>
            <a:lvl3pPr marL="734766" lvl="2" indent="-122461" algn="l">
              <a:spcBef>
                <a:spcPts val="0"/>
              </a:spcBef>
              <a:spcAft>
                <a:spcPts val="0"/>
              </a:spcAft>
              <a:buSzPts val="1400"/>
              <a:buNone/>
              <a:defRPr/>
            </a:lvl3pPr>
            <a:lvl4pPr marL="979688" lvl="3" indent="-122461" algn="l">
              <a:spcBef>
                <a:spcPts val="0"/>
              </a:spcBef>
              <a:spcAft>
                <a:spcPts val="0"/>
              </a:spcAft>
              <a:buSzPts val="1400"/>
              <a:buNone/>
              <a:defRPr/>
            </a:lvl4pPr>
            <a:lvl5pPr marL="1224610" lvl="4" indent="-122461" algn="l">
              <a:spcBef>
                <a:spcPts val="0"/>
              </a:spcBef>
              <a:spcAft>
                <a:spcPts val="0"/>
              </a:spcAft>
              <a:buSzPts val="1400"/>
              <a:buNone/>
              <a:defRPr/>
            </a:lvl5pPr>
            <a:lvl6pPr marL="1469532" lvl="5" indent="-122461" algn="l">
              <a:spcBef>
                <a:spcPts val="0"/>
              </a:spcBef>
              <a:spcAft>
                <a:spcPts val="0"/>
              </a:spcAft>
              <a:buSzPts val="1400"/>
              <a:buNone/>
              <a:defRPr/>
            </a:lvl6pPr>
            <a:lvl7pPr marL="1714454" lvl="6" indent="-122461" algn="l">
              <a:spcBef>
                <a:spcPts val="0"/>
              </a:spcBef>
              <a:spcAft>
                <a:spcPts val="0"/>
              </a:spcAft>
              <a:buSzPts val="1400"/>
              <a:buNone/>
              <a:defRPr/>
            </a:lvl7pPr>
            <a:lvl8pPr marL="1959376" lvl="7" indent="-122461" algn="l">
              <a:spcBef>
                <a:spcPts val="0"/>
              </a:spcBef>
              <a:spcAft>
                <a:spcPts val="0"/>
              </a:spcAft>
              <a:buSzPts val="1400"/>
              <a:buNone/>
              <a:defRPr/>
            </a:lvl8pPr>
            <a:lvl9pPr marL="2204298" lvl="8" indent="-122461" algn="l">
              <a:spcBef>
                <a:spcPts val="0"/>
              </a:spcBef>
              <a:spcAft>
                <a:spcPts val="0"/>
              </a:spcAft>
              <a:buSzPts val="1400"/>
              <a:buNone/>
              <a:defRPr/>
            </a:lvl9pPr>
          </a:lstStyle>
          <a:p>
            <a:endParaRPr/>
          </a:p>
        </p:txBody>
      </p:sp>
      <p:sp>
        <p:nvSpPr>
          <p:cNvPr id="14" name="Google Shape;14;p2"/>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9281675" y="6508679"/>
            <a:ext cx="2804134" cy="30822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082676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ext">
    <p:bg>
      <p:bgPr>
        <a:solidFill>
          <a:srgbClr val="FFFFFF"/>
        </a:solidFill>
        <a:effectLst/>
      </p:bgPr>
    </p:bg>
    <p:spTree>
      <p:nvGrpSpPr>
        <p:cNvPr id="1" name=""/>
        <p:cNvGrpSpPr/>
        <p:nvPr/>
      </p:nvGrpSpPr>
      <p:grpSpPr>
        <a:xfrm>
          <a:off x="0" y="0"/>
          <a:ext cx="0" cy="0"/>
          <a:chOff x="0" y="0"/>
          <a:chExt cx="0" cy="0"/>
        </a:xfrm>
      </p:grpSpPr>
      <p:pic>
        <p:nvPicPr>
          <p:cNvPr id="75" name="pdf-dplyr.pdf"/>
          <p:cNvPicPr>
            <a:picLocks noChangeAspect="1"/>
          </p:cNvPicPr>
          <p:nvPr/>
        </p:nvPicPr>
        <p:blipFill>
          <a:blip r:embed="rId2"/>
          <a:stretch>
            <a:fillRect/>
          </a:stretch>
        </p:blipFill>
        <p:spPr>
          <a:xfrm>
            <a:off x="11226146" y="5861265"/>
            <a:ext cx="768351" cy="890514"/>
          </a:xfrm>
          <a:prstGeom prst="rect">
            <a:avLst/>
          </a:prstGeom>
          <a:ln w="12700">
            <a:miter lim="400000"/>
          </a:ln>
        </p:spPr>
      </p:pic>
      <p:sp>
        <p:nvSpPr>
          <p:cNvPr id="76" name="Shape 76"/>
          <p:cNvSpPr txBox="1">
            <a:spLocks noGrp="1"/>
          </p:cNvSpPr>
          <p:nvPr>
            <p:ph type="title"/>
          </p:nvPr>
        </p:nvSpPr>
        <p:spPr>
          <a:xfrm>
            <a:off x="2416969" y="178593"/>
            <a:ext cx="7358063" cy="1714501"/>
          </a:xfrm>
          <a:prstGeom prst="rect">
            <a:avLst/>
          </a:prstGeom>
        </p:spPr>
        <p:txBody>
          <a:bodyPr lIns="71437" tIns="71437" rIns="71437" bIns="71437"/>
          <a:lstStyle>
            <a:lvl1pPr algn="ctr" defTabSz="292100">
              <a:defRPr sz="5900" cap="none">
                <a:solidFill>
                  <a:srgbClr val="000000"/>
                </a:solidFill>
                <a:latin typeface="+mn-lt"/>
                <a:ea typeface="+mn-ea"/>
                <a:cs typeface="+mn-cs"/>
                <a:sym typeface="Helvetica Neue"/>
              </a:defRPr>
            </a:lvl1pPr>
          </a:lstStyle>
          <a:p>
            <a:r>
              <a:t>Title Text</a:t>
            </a:r>
          </a:p>
        </p:txBody>
      </p:sp>
      <p:sp>
        <p:nvSpPr>
          <p:cNvPr id="77" name="Shape 77"/>
          <p:cNvSpPr txBox="1">
            <a:spLocks noGrp="1"/>
          </p:cNvSpPr>
          <p:nvPr>
            <p:ph type="body" sz="half" idx="1"/>
          </p:nvPr>
        </p:nvSpPr>
        <p:spPr>
          <a:xfrm>
            <a:off x="2763332" y="2252514"/>
            <a:ext cx="7358063" cy="4018360"/>
          </a:xfrm>
          <a:prstGeom prst="rect">
            <a:avLst/>
          </a:prstGeom>
        </p:spPr>
        <p:txBody>
          <a:bodyPr lIns="71437" tIns="71437" rIns="71437" bIns="71437"/>
          <a:lstStyle>
            <a:lvl1pPr marL="0" indent="158750" defTabSz="292100">
              <a:spcBef>
                <a:spcPts val="1200"/>
              </a:spcBef>
              <a:buSzTx/>
              <a:buNone/>
              <a:defRPr sz="2900">
                <a:solidFill>
                  <a:srgbClr val="000000"/>
                </a:solidFill>
                <a:latin typeface="+mn-lt"/>
                <a:ea typeface="+mn-ea"/>
                <a:cs typeface="+mn-cs"/>
                <a:sym typeface="Helvetica Neue"/>
              </a:defRPr>
            </a:lvl1pPr>
            <a:lvl2pPr marL="0" indent="381000" defTabSz="292100">
              <a:spcBef>
                <a:spcPts val="1200"/>
              </a:spcBef>
              <a:buSzTx/>
              <a:buNone/>
              <a:defRPr sz="2900">
                <a:solidFill>
                  <a:srgbClr val="000000"/>
                </a:solidFill>
                <a:latin typeface="+mn-lt"/>
                <a:ea typeface="+mn-ea"/>
                <a:cs typeface="+mn-cs"/>
                <a:sym typeface="Helvetica Neue"/>
              </a:defRPr>
            </a:lvl2pPr>
            <a:lvl3pPr marL="0" indent="603250" defTabSz="292100">
              <a:spcBef>
                <a:spcPts val="1200"/>
              </a:spcBef>
              <a:buSzTx/>
              <a:buNone/>
              <a:defRPr sz="2900">
                <a:solidFill>
                  <a:srgbClr val="000000"/>
                </a:solidFill>
                <a:latin typeface="+mn-lt"/>
                <a:ea typeface="+mn-ea"/>
                <a:cs typeface="+mn-cs"/>
                <a:sym typeface="Helvetica Neue"/>
              </a:defRPr>
            </a:lvl3pPr>
            <a:lvl4pPr marL="0" indent="825500" defTabSz="292100">
              <a:spcBef>
                <a:spcPts val="1200"/>
              </a:spcBef>
              <a:buSzTx/>
              <a:buNone/>
              <a:defRPr sz="2900">
                <a:solidFill>
                  <a:srgbClr val="000000"/>
                </a:solidFill>
                <a:latin typeface="+mn-lt"/>
                <a:ea typeface="+mn-ea"/>
                <a:cs typeface="+mn-cs"/>
                <a:sym typeface="Helvetica Neue"/>
              </a:defRPr>
            </a:lvl4pPr>
            <a:lvl5pPr marL="0" indent="1047750" defTabSz="292100">
              <a:spcBef>
                <a:spcPts val="1200"/>
              </a:spcBef>
              <a:buSzTx/>
              <a:buNone/>
              <a:defRPr sz="290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8" name="Shape 78"/>
          <p:cNvSpPr txBox="1">
            <a:spLocks noGrp="1"/>
          </p:cNvSpPr>
          <p:nvPr>
            <p:ph type="sldNum" sz="quarter" idx="2"/>
          </p:nvPr>
        </p:nvSpPr>
        <p:spPr>
          <a:xfrm>
            <a:off x="5976441" y="6509742"/>
            <a:ext cx="230188" cy="249238"/>
          </a:xfrm>
          <a:prstGeom prst="rect">
            <a:avLst/>
          </a:prstGeom>
        </p:spPr>
        <p:txBody>
          <a:bodyPr lIns="71437" tIns="71437" rIns="71437" bIns="71437"/>
          <a:lstStyle>
            <a:lvl1pPr defTabSz="292100">
              <a:defRPr>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862093994"/>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AC7F2C-1188-B142-BB61-171D61203300}" type="datetime1">
              <a:rPr lang="en-US" smtClean="0">
                <a:solidFill>
                  <a:prstClr val="black">
                    <a:lumMod val="95000"/>
                    <a:lumOff val="5000"/>
                  </a:prstClr>
                </a:solidFill>
              </a:rPr>
              <a:t>7/7/22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lvl1pPr>
              <a:defRPr sz="1200"/>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spTree>
    <p:extLst>
      <p:ext uri="{BB962C8B-B14F-4D97-AF65-F5344CB8AC3E}">
        <p14:creationId xmlns:p14="http://schemas.microsoft.com/office/powerpoint/2010/main" val="2006175583"/>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073393"/>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4339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4034466"/>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66143341"/>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2541898"/>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11" name="Straight Connector 10"/>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0791873"/>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6" name="Straight Connector 5"/>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1574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reserve="1">
  <p:cSld name="exercise">
    <p:spTree>
      <p:nvGrpSpPr>
        <p:cNvPr id="1" name="Shape 11"/>
        <p:cNvGrpSpPr/>
        <p:nvPr/>
      </p:nvGrpSpPr>
      <p:grpSpPr>
        <a:xfrm>
          <a:off x="0" y="0"/>
          <a:ext cx="0" cy="0"/>
          <a:chOff x="0" y="0"/>
          <a:chExt cx="0" cy="0"/>
        </a:xfrm>
      </p:grpSpPr>
      <p:sp>
        <p:nvSpPr>
          <p:cNvPr id="7" name="Google Shape;278;p30"/>
          <p:cNvSpPr/>
          <p:nvPr userDrawn="1"/>
        </p:nvSpPr>
        <p:spPr>
          <a:xfrm>
            <a:off x="-60959" y="0"/>
            <a:ext cx="12306300" cy="6928624"/>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endParaRPr sz="964"/>
          </a:p>
        </p:txBody>
      </p:sp>
      <p:sp>
        <p:nvSpPr>
          <p:cNvPr id="12" name="Google Shape;12;p2"/>
          <p:cNvSpPr txBox="1">
            <a:spLocks noGrp="1"/>
          </p:cNvSpPr>
          <p:nvPr>
            <p:ph type="title"/>
          </p:nvPr>
        </p:nvSpPr>
        <p:spPr>
          <a:xfrm>
            <a:off x="3339548" y="614555"/>
            <a:ext cx="4254715" cy="777536"/>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 name="Google Shape;13;p2"/>
          <p:cNvSpPr txBox="1">
            <a:spLocks noGrp="1"/>
          </p:cNvSpPr>
          <p:nvPr>
            <p:ph type="body" idx="1"/>
          </p:nvPr>
        </p:nvSpPr>
        <p:spPr>
          <a:xfrm>
            <a:off x="1052298" y="1528891"/>
            <a:ext cx="10087459" cy="4758750"/>
          </a:xfrm>
          <a:prstGeom prst="rect">
            <a:avLst/>
          </a:prstGeom>
          <a:noFill/>
          <a:ln>
            <a:noFill/>
          </a:ln>
        </p:spPr>
        <p:txBody>
          <a:bodyPr spcFirstLastPara="1" wrap="square" lIns="0" tIns="0" rIns="0" bIns="0" anchor="t" anchorCtr="0"/>
          <a:lstStyle>
            <a:lvl1pPr marL="244922" lvl="0" indent="-122461" algn="l">
              <a:spcBef>
                <a:spcPts val="0"/>
              </a:spcBef>
              <a:spcAft>
                <a:spcPts val="0"/>
              </a:spcAft>
              <a:buSzPts val="1400"/>
              <a:buNone/>
              <a:defRPr sz="3200" b="0" i="0">
                <a:solidFill>
                  <a:schemeClr val="dk1"/>
                </a:solidFill>
                <a:latin typeface="Calibri"/>
                <a:ea typeface="Calibri"/>
                <a:cs typeface="Calibri"/>
                <a:sym typeface="Calibri"/>
              </a:defRPr>
            </a:lvl1pPr>
            <a:lvl2pPr marL="489844" lvl="1" indent="-122461" algn="l">
              <a:spcBef>
                <a:spcPts val="0"/>
              </a:spcBef>
              <a:spcAft>
                <a:spcPts val="0"/>
              </a:spcAft>
              <a:buSzPts val="1400"/>
              <a:buNone/>
              <a:defRPr/>
            </a:lvl2pPr>
            <a:lvl3pPr marL="734766" lvl="2" indent="-122461" algn="l">
              <a:spcBef>
                <a:spcPts val="0"/>
              </a:spcBef>
              <a:spcAft>
                <a:spcPts val="0"/>
              </a:spcAft>
              <a:buSzPts val="1400"/>
              <a:buNone/>
              <a:defRPr/>
            </a:lvl3pPr>
            <a:lvl4pPr marL="979688" lvl="3" indent="-122461" algn="l">
              <a:spcBef>
                <a:spcPts val="0"/>
              </a:spcBef>
              <a:spcAft>
                <a:spcPts val="0"/>
              </a:spcAft>
              <a:buSzPts val="1400"/>
              <a:buNone/>
              <a:defRPr/>
            </a:lvl4pPr>
            <a:lvl5pPr marL="1224610" lvl="4" indent="-122461" algn="l">
              <a:spcBef>
                <a:spcPts val="0"/>
              </a:spcBef>
              <a:spcAft>
                <a:spcPts val="0"/>
              </a:spcAft>
              <a:buSzPts val="1400"/>
              <a:buNone/>
              <a:defRPr/>
            </a:lvl5pPr>
            <a:lvl6pPr marL="1469532" lvl="5" indent="-122461" algn="l">
              <a:spcBef>
                <a:spcPts val="0"/>
              </a:spcBef>
              <a:spcAft>
                <a:spcPts val="0"/>
              </a:spcAft>
              <a:buSzPts val="1400"/>
              <a:buNone/>
              <a:defRPr/>
            </a:lvl6pPr>
            <a:lvl7pPr marL="1714454" lvl="6" indent="-122461" algn="l">
              <a:spcBef>
                <a:spcPts val="0"/>
              </a:spcBef>
              <a:spcAft>
                <a:spcPts val="0"/>
              </a:spcAft>
              <a:buSzPts val="1400"/>
              <a:buNone/>
              <a:defRPr/>
            </a:lvl7pPr>
            <a:lvl8pPr marL="1959376" lvl="7" indent="-122461" algn="l">
              <a:spcBef>
                <a:spcPts val="0"/>
              </a:spcBef>
              <a:spcAft>
                <a:spcPts val="0"/>
              </a:spcAft>
              <a:buSzPts val="1400"/>
              <a:buNone/>
              <a:defRPr/>
            </a:lvl8pPr>
            <a:lvl9pPr marL="2204298" lvl="8" indent="-122461" algn="l">
              <a:spcBef>
                <a:spcPts val="0"/>
              </a:spcBef>
              <a:spcAft>
                <a:spcPts val="0"/>
              </a:spcAft>
              <a:buSzPts val="1400"/>
              <a:buNone/>
              <a:defRPr/>
            </a:lvl9pPr>
          </a:lstStyle>
          <a:p>
            <a:endParaRPr/>
          </a:p>
        </p:txBody>
      </p:sp>
      <p:sp>
        <p:nvSpPr>
          <p:cNvPr id="14" name="Google Shape;14;p2"/>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
        <p:nvSpPr>
          <p:cNvPr id="8" name="Google Shape;281;p30"/>
          <p:cNvSpPr/>
          <p:nvPr userDrawn="1"/>
        </p:nvSpPr>
        <p:spPr>
          <a:xfrm>
            <a:off x="9816708" y="5741095"/>
            <a:ext cx="2256268" cy="1007839"/>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48978" tIns="48978" rIns="48978" bIns="48978" anchor="ctr" anchorCtr="0">
            <a:noAutofit/>
          </a:bodyPr>
          <a:lstStyle/>
          <a:p>
            <a:pPr algn="ctr"/>
            <a:endParaRPr sz="5143" dirty="0">
              <a:latin typeface="Courier New"/>
              <a:ea typeface="Courier New"/>
              <a:cs typeface="Courier New"/>
              <a:sym typeface="Courier New"/>
            </a:endParaRPr>
          </a:p>
        </p:txBody>
      </p:sp>
    </p:spTree>
    <p:extLst>
      <p:ext uri="{BB962C8B-B14F-4D97-AF65-F5344CB8AC3E}">
        <p14:creationId xmlns:p14="http://schemas.microsoft.com/office/powerpoint/2010/main" val="5414376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93572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Your_Turn_5min">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149920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Your_Turn_3min">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4975242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4110703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149256948"/>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9" name="Straight Connector 8"/>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7430054"/>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856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2038238" y="620904"/>
            <a:ext cx="8115487" cy="69380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chemeClr val="dk1"/>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9" name="Google Shape;19;p3"/>
          <p:cNvSpPr txBox="1">
            <a:spLocks noGrp="1"/>
          </p:cNvSpPr>
          <p:nvPr>
            <p:ph type="subTitle" idx="1"/>
          </p:nvPr>
        </p:nvSpPr>
        <p:spPr>
          <a:xfrm>
            <a:off x="1828800" y="3840480"/>
            <a:ext cx="8534479" cy="1714339"/>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341061" y="614555"/>
            <a:ext cx="7509878"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9292591" y="6467748"/>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dirty="0"/>
              <a:t>Click to edit Master title style</a:t>
            </a:r>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userDrawn="1"/>
        </p:nvSpPr>
        <p:spPr>
          <a:xfrm>
            <a:off x="11771044" y="6528401"/>
            <a:ext cx="436338" cy="338554"/>
          </a:xfrm>
          <a:prstGeom prst="rect">
            <a:avLst/>
          </a:prstGeom>
          <a:noFill/>
        </p:spPr>
        <p:txBody>
          <a:bodyPr wrap="none" rtlCol="0">
            <a:spAutoFit/>
          </a:bodyPr>
          <a:lstStyle/>
          <a:p>
            <a:fld id="{80E710D3-CDB3-4EEB-8D18-78A48AC9DF4E}" type="slidenum">
              <a:rPr lang="en-US" sz="1600" smtClean="0"/>
              <a:t>‹#›</a:t>
            </a:fld>
            <a:endParaRPr lang="en-US" sz="1600" dirty="0"/>
          </a:p>
        </p:txBody>
      </p:sp>
    </p:spTree>
    <p:extLst>
      <p:ext uri="{BB962C8B-B14F-4D97-AF65-F5344CB8AC3E}">
        <p14:creationId xmlns:p14="http://schemas.microsoft.com/office/powerpoint/2010/main" val="2549766980"/>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9" name="Freeform 8"/>
          <p:cNvSpPr/>
          <p:nvPr userDrawn="1"/>
        </p:nvSpPr>
        <p:spPr>
          <a:xfrm>
            <a:off x="18803" y="482"/>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2">
              <a:alphaModFix/>
            </a:blip>
            <a:stretch>
              <a:fillRect/>
            </a:stretch>
          </a:blipFill>
          <a:ln>
            <a:noFill/>
          </a:ln>
        </p:spPr>
        <p:txBody>
          <a:bodyPr spcFirstLastPara="1" wrap="square" lIns="0" tIns="0" rIns="0" bIns="0" anchor="t" anchorCtr="0">
            <a:noAutofit/>
          </a:bodyPr>
          <a:lstStyle/>
          <a:p>
            <a:endParaRPr sz="964"/>
          </a:p>
        </p:txBody>
      </p:sp>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
        <p:nvSpPr>
          <p:cNvPr id="8" name="Freeform 7"/>
          <p:cNvSpPr/>
          <p:nvPr userDrawn="1"/>
        </p:nvSpPr>
        <p:spPr>
          <a:xfrm flipH="1">
            <a:off x="-34" y="482"/>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2">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1208630464"/>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29641729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053955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4" name="Shape 44"/>
          <p:cNvSpPr>
            <a:spLocks noGrp="1"/>
          </p:cNvSpPr>
          <p:nvPr>
            <p:ph type="body" sz="quarter" idx="13"/>
          </p:nvPr>
        </p:nvSpPr>
        <p:spPr>
          <a:xfrm>
            <a:off x="1193800" y="4000500"/>
            <a:ext cx="9810750" cy="369332"/>
          </a:xfrm>
          <a:prstGeom prst="rect">
            <a:avLst/>
          </a:prstGeom>
        </p:spPr>
        <p:txBody>
          <a:bodyPr anchor="t">
            <a:spAutoFit/>
          </a:bodyPr>
          <a:lstStyle>
            <a:lvl1pPr marL="0" indent="0" algn="ctr">
              <a:spcBef>
                <a:spcPts val="0"/>
              </a:spcBef>
              <a:buSzTx/>
              <a:buNone/>
              <a:defRPr sz="2400">
                <a:solidFill>
                  <a:srgbClr val="535353"/>
                </a:solidFill>
              </a:defRPr>
            </a:lvl1pPr>
          </a:lstStyle>
          <a:p>
            <a:r>
              <a:t>–Johnny Appleseed</a:t>
            </a:r>
          </a:p>
        </p:txBody>
      </p:sp>
      <p:sp>
        <p:nvSpPr>
          <p:cNvPr id="45" name="Shape 45"/>
          <p:cNvSpPr>
            <a:spLocks noGrp="1"/>
          </p:cNvSpPr>
          <p:nvPr>
            <p:ph type="body" sz="quarter" idx="14"/>
          </p:nvPr>
        </p:nvSpPr>
        <p:spPr>
          <a:xfrm>
            <a:off x="1187450" y="2711450"/>
            <a:ext cx="9810750" cy="854080"/>
          </a:xfrm>
          <a:prstGeom prst="rect">
            <a:avLst/>
          </a:prstGeom>
        </p:spPr>
        <p:txBody>
          <a:bodyPr>
            <a:spAutoFit/>
          </a:bodyPr>
          <a:lstStyle>
            <a:lvl1pPr marL="0" indent="0" algn="ctr">
              <a:spcBef>
                <a:spcPts val="0"/>
              </a:spcBef>
              <a:buSzTx/>
              <a:buNone/>
              <a:defRPr sz="5550" i="1">
                <a:solidFill>
                  <a:srgbClr val="005493">
                    <a:alpha val="75000"/>
                  </a:srgbClr>
                </a:solidFill>
              </a:defRPr>
            </a:lvl1pPr>
          </a:lstStyle>
          <a:p>
            <a:r>
              <a:t>“Type a quote here.”</a:t>
            </a:r>
          </a:p>
        </p:txBody>
      </p:sp>
      <p:sp>
        <p:nvSpPr>
          <p:cNvPr id="46" name="Shape 46"/>
          <p:cNvSpPr txBox="1">
            <a:spLocks noGrp="1"/>
          </p:cNvSpPr>
          <p:nvPr>
            <p:ph type="sldNum" sz="quarter" idx="2"/>
          </p:nvPr>
        </p:nvSpPr>
        <p:spPr>
          <a:xfrm>
            <a:off x="8778241" y="6377940"/>
            <a:ext cx="3237386" cy="382455"/>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745171320"/>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theme" Target="../theme/theme2.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97825" y="614555"/>
            <a:ext cx="2996437" cy="777536"/>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8250" b="0" i="0" u="none" strike="noStrike" cap="none">
                <a:solidFill>
                  <a:srgbClr val="005493"/>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7" name="Google Shape;7;p1"/>
          <p:cNvSpPr txBox="1">
            <a:spLocks noGrp="1"/>
          </p:cNvSpPr>
          <p:nvPr>
            <p:ph type="body" idx="1"/>
          </p:nvPr>
        </p:nvSpPr>
        <p:spPr>
          <a:xfrm>
            <a:off x="1052298" y="1528891"/>
            <a:ext cx="10087459" cy="4758750"/>
          </a:xfrm>
          <a:prstGeom prst="rect">
            <a:avLst/>
          </a:prstGeom>
          <a:noFill/>
          <a:ln>
            <a:noFill/>
          </a:ln>
        </p:spPr>
        <p:txBody>
          <a:bodyPr spcFirstLastPara="1" wrap="square" lIns="0" tIns="0" rIns="0" bIns="0" anchor="t" anchorCtr="0"/>
          <a:lstStyle>
            <a:lvl1pPr marL="457200" marR="0" lvl="0" indent="-228600" algn="l" rtl="0">
              <a:spcBef>
                <a:spcPts val="0"/>
              </a:spcBef>
              <a:spcAft>
                <a:spcPts val="0"/>
              </a:spcAft>
              <a:buSzPts val="1400"/>
              <a:buNone/>
              <a:defRPr sz="495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marR="0" lvl="0" algn="ctr" rtl="0">
              <a:spcBef>
                <a:spcPts val="0"/>
              </a:spcBef>
              <a:spcAft>
                <a:spcPts val="0"/>
              </a:spcAft>
              <a:buSzPts val="1400"/>
              <a:buNone/>
              <a:defRPr sz="964" b="0" i="0" u="none" strike="noStrike" cap="none">
                <a:solidFill>
                  <a:srgbClr val="888888"/>
                </a:solidFill>
              </a:defRPr>
            </a:lvl1pPr>
            <a:lvl2pPr marR="0" lvl="1" algn="l" rtl="0">
              <a:spcBef>
                <a:spcPts val="0"/>
              </a:spcBef>
              <a:spcAft>
                <a:spcPts val="0"/>
              </a:spcAft>
              <a:buSzPts val="1400"/>
              <a:buNone/>
              <a:defRPr sz="964" b="0" i="0" u="none" strike="noStrike" cap="none"/>
            </a:lvl2pPr>
            <a:lvl3pPr marR="0" lvl="2" algn="l" rtl="0">
              <a:spcBef>
                <a:spcPts val="0"/>
              </a:spcBef>
              <a:spcAft>
                <a:spcPts val="0"/>
              </a:spcAft>
              <a:buSzPts val="1400"/>
              <a:buNone/>
              <a:defRPr sz="964" b="0" i="0" u="none" strike="noStrike" cap="none"/>
            </a:lvl3pPr>
            <a:lvl4pPr marR="0" lvl="3" algn="l" rtl="0">
              <a:spcBef>
                <a:spcPts val="0"/>
              </a:spcBef>
              <a:spcAft>
                <a:spcPts val="0"/>
              </a:spcAft>
              <a:buSzPts val="1400"/>
              <a:buNone/>
              <a:defRPr sz="964" b="0" i="0" u="none" strike="noStrike" cap="none"/>
            </a:lvl4pPr>
            <a:lvl5pPr marR="0" lvl="4" algn="l" rtl="0">
              <a:spcBef>
                <a:spcPts val="0"/>
              </a:spcBef>
              <a:spcAft>
                <a:spcPts val="0"/>
              </a:spcAft>
              <a:buSzPts val="1400"/>
              <a:buNone/>
              <a:defRPr sz="964" b="0" i="0" u="none" strike="noStrike" cap="none"/>
            </a:lvl5pPr>
            <a:lvl6pPr marR="0" lvl="5" algn="l" rtl="0">
              <a:spcBef>
                <a:spcPts val="0"/>
              </a:spcBef>
              <a:spcAft>
                <a:spcPts val="0"/>
              </a:spcAft>
              <a:buSzPts val="1400"/>
              <a:buNone/>
              <a:defRPr sz="964" b="0" i="0" u="none" strike="noStrike" cap="none"/>
            </a:lvl6pPr>
            <a:lvl7pPr marR="0" lvl="6" algn="l" rtl="0">
              <a:spcBef>
                <a:spcPts val="0"/>
              </a:spcBef>
              <a:spcAft>
                <a:spcPts val="0"/>
              </a:spcAft>
              <a:buSzPts val="1400"/>
              <a:buNone/>
              <a:defRPr sz="964" b="0" i="0" u="none" strike="noStrike" cap="none"/>
            </a:lvl7pPr>
            <a:lvl8pPr marR="0" lvl="7" algn="l" rtl="0">
              <a:spcBef>
                <a:spcPts val="0"/>
              </a:spcBef>
              <a:spcAft>
                <a:spcPts val="0"/>
              </a:spcAft>
              <a:buSzPts val="1400"/>
              <a:buNone/>
              <a:defRPr sz="964" b="0" i="0" u="none" strike="noStrike" cap="none"/>
            </a:lvl8pPr>
            <a:lvl9pPr marR="0" lvl="8" algn="l" rtl="0">
              <a:spcBef>
                <a:spcPts val="0"/>
              </a:spcBef>
              <a:spcAft>
                <a:spcPts val="0"/>
              </a:spcAft>
              <a:buSzPts val="1400"/>
              <a:buNone/>
              <a:defRPr sz="964" b="0" i="0" u="none" strike="noStrike" cap="none"/>
            </a:lvl9pPr>
          </a:lstStyle>
          <a:p>
            <a:endParaRPr/>
          </a:p>
        </p:txBody>
      </p:sp>
      <p:sp>
        <p:nvSpPr>
          <p:cNvPr id="9" name="Google Shape;9;p1"/>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964" b="0" i="0" u="none" strike="noStrike" cap="none">
                <a:solidFill>
                  <a:srgbClr val="888888"/>
                </a:solidFill>
              </a:defRPr>
            </a:lvl1pPr>
            <a:lvl2pPr marR="0" lvl="1" algn="l" rtl="0">
              <a:spcBef>
                <a:spcPts val="0"/>
              </a:spcBef>
              <a:spcAft>
                <a:spcPts val="0"/>
              </a:spcAft>
              <a:buSzPts val="1400"/>
              <a:buNone/>
              <a:defRPr sz="964" b="0" i="0" u="none" strike="noStrike" cap="none"/>
            </a:lvl2pPr>
            <a:lvl3pPr marR="0" lvl="2" algn="l" rtl="0">
              <a:spcBef>
                <a:spcPts val="0"/>
              </a:spcBef>
              <a:spcAft>
                <a:spcPts val="0"/>
              </a:spcAft>
              <a:buSzPts val="1400"/>
              <a:buNone/>
              <a:defRPr sz="964" b="0" i="0" u="none" strike="noStrike" cap="none"/>
            </a:lvl3pPr>
            <a:lvl4pPr marR="0" lvl="3" algn="l" rtl="0">
              <a:spcBef>
                <a:spcPts val="0"/>
              </a:spcBef>
              <a:spcAft>
                <a:spcPts val="0"/>
              </a:spcAft>
              <a:buSzPts val="1400"/>
              <a:buNone/>
              <a:defRPr sz="964" b="0" i="0" u="none" strike="noStrike" cap="none"/>
            </a:lvl4pPr>
            <a:lvl5pPr marR="0" lvl="4" algn="l" rtl="0">
              <a:spcBef>
                <a:spcPts val="0"/>
              </a:spcBef>
              <a:spcAft>
                <a:spcPts val="0"/>
              </a:spcAft>
              <a:buSzPts val="1400"/>
              <a:buNone/>
              <a:defRPr sz="964" b="0" i="0" u="none" strike="noStrike" cap="none"/>
            </a:lvl5pPr>
            <a:lvl6pPr marR="0" lvl="5" algn="l" rtl="0">
              <a:spcBef>
                <a:spcPts val="0"/>
              </a:spcBef>
              <a:spcAft>
                <a:spcPts val="0"/>
              </a:spcAft>
              <a:buSzPts val="1400"/>
              <a:buNone/>
              <a:defRPr sz="964" b="0" i="0" u="none" strike="noStrike" cap="none"/>
            </a:lvl6pPr>
            <a:lvl7pPr marR="0" lvl="6" algn="l" rtl="0">
              <a:spcBef>
                <a:spcPts val="0"/>
              </a:spcBef>
              <a:spcAft>
                <a:spcPts val="0"/>
              </a:spcAft>
              <a:buSzPts val="1400"/>
              <a:buNone/>
              <a:defRPr sz="964" b="0" i="0" u="none" strike="noStrike" cap="none"/>
            </a:lvl7pPr>
            <a:lvl8pPr marR="0" lvl="7" algn="l" rtl="0">
              <a:spcBef>
                <a:spcPts val="0"/>
              </a:spcBef>
              <a:spcAft>
                <a:spcPts val="0"/>
              </a:spcAft>
              <a:buSzPts val="1400"/>
              <a:buNone/>
              <a:defRPr sz="964" b="0" i="0" u="none" strike="noStrike" cap="none"/>
            </a:lvl8pPr>
            <a:lvl9pPr marR="0" lvl="8" algn="l" rtl="0">
              <a:spcBef>
                <a:spcPts val="0"/>
              </a:spcBef>
              <a:spcAft>
                <a:spcPts val="0"/>
              </a:spcAft>
              <a:buSzPts val="1400"/>
              <a:buNone/>
              <a:defRPr sz="964" b="0" i="0" u="none" strike="noStrike" cap="none"/>
            </a:lvl9pPr>
          </a:lstStyle>
          <a:p>
            <a:endParaRPr dirty="0"/>
          </a:p>
        </p:txBody>
      </p:sp>
      <p:sp>
        <p:nvSpPr>
          <p:cNvPr id="11" name="Slide Number Placeholder 5"/>
          <p:cNvSpPr>
            <a:spLocks noGrp="1"/>
          </p:cNvSpPr>
          <p:nvPr>
            <p:ph type="sldNum" sz="quarter" idx="4"/>
          </p:nvPr>
        </p:nvSpPr>
        <p:spPr>
          <a:xfrm>
            <a:off x="11738225" y="6470704"/>
            <a:ext cx="329629"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49" r:id="rId3"/>
    <p:sldLayoutId id="2147483650" r:id="rId4"/>
    <p:sldLayoutId id="2147483655" r:id="rId5"/>
    <p:sldLayoutId id="2147483674" r:id="rId6"/>
    <p:sldLayoutId id="2147483675" r:id="rId7"/>
    <p:sldLayoutId id="2147483677" r:id="rId8"/>
    <p:sldLayoutId id="2147483680" r:id="rId9"/>
    <p:sldLayoutId id="2147483681" r:id="rId10"/>
    <p:sldLayoutId id="2147483682" r:id="rId11"/>
    <p:sldLayoutId id="2147483683"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1738225" y="6470704"/>
            <a:ext cx="329629"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70469689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Lst>
  <p:hf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1.tif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30.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22.png"/></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4.xml"/><Relationship Id="rId1" Type="http://schemas.openxmlformats.org/officeDocument/2006/relationships/slideLayout" Target="../slideLayouts/slideLayout19.xml"/><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a:xfrm>
            <a:off x="0" y="4960137"/>
            <a:ext cx="8229600" cy="1463040"/>
          </a:xfrm>
        </p:spPr>
        <p:txBody>
          <a:bodyPr>
            <a:noAutofit/>
          </a:bodyPr>
          <a:lstStyle/>
          <a:p>
            <a:r>
              <a:rPr lang="en-US" sz="7200" dirty="0">
                <a:solidFill>
                  <a:schemeClr val="tx1">
                    <a:lumMod val="75000"/>
                    <a:lumOff val="25000"/>
                  </a:schemeClr>
                </a:solidFill>
                <a:latin typeface="+mj-lt"/>
              </a:rPr>
              <a:t>Creating a Subset</a:t>
            </a:r>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dirty="0">
                <a:solidFill>
                  <a:schemeClr val="tx1">
                    <a:lumMod val="65000"/>
                    <a:lumOff val="35000"/>
                  </a:schemeClr>
                </a:solidFill>
              </a:rPr>
              <a:t>Patrick Mathias</a:t>
            </a:r>
          </a:p>
          <a:p>
            <a:r>
              <a:rPr lang="en-US" sz="2800" dirty="0">
                <a:solidFill>
                  <a:schemeClr val="tx1">
                    <a:lumMod val="65000"/>
                    <a:lumOff val="35000"/>
                  </a:schemeClr>
                </a:solidFill>
              </a:rPr>
              <a:t>Lesson 4</a:t>
            </a:r>
          </a:p>
          <a:p>
            <a:r>
              <a:rPr lang="en-US" sz="2800" dirty="0">
                <a:solidFill>
                  <a:schemeClr val="tx1">
                    <a:lumMod val="65000"/>
                    <a:lumOff val="35000"/>
                  </a:schemeClr>
                </a:solidFill>
              </a:rPr>
              <a:t>DLMP Core</a:t>
            </a: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a:t>
            </a:fld>
            <a:endParaRPr lang="en-US">
              <a:solidFill>
                <a:prstClr val="black">
                  <a:lumMod val="95000"/>
                  <a:lumOff val="5000"/>
                </a:prstClr>
              </a:solidFill>
            </a:endParaRPr>
          </a:p>
        </p:txBody>
      </p:sp>
    </p:spTree>
    <p:extLst>
      <p:ext uri="{BB962C8B-B14F-4D97-AF65-F5344CB8AC3E}">
        <p14:creationId xmlns:p14="http://schemas.microsoft.com/office/powerpoint/2010/main" val="1711487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chemeClr val="tx1"/>
                </a:solidFill>
              </a:rPr>
              <a:t>Dplyr Approach</a:t>
            </a:r>
          </a:p>
        </p:txBody>
      </p:sp>
      <p:sp>
        <p:nvSpPr>
          <p:cNvPr id="4" name="Slide Number Placeholder 3"/>
          <p:cNvSpPr>
            <a:spLocks noGrp="1"/>
          </p:cNvSpPr>
          <p:nvPr>
            <p:ph type="sldNum" idx="12"/>
          </p:nvPr>
        </p:nvSpPr>
        <p:spPr/>
        <p:txBody>
          <a:bodyPr/>
          <a:lstStyle/>
          <a:p>
            <a:fld id="{00000000-1234-1234-1234-123412341234}" type="slidenum">
              <a:rPr lang="en-US" smtClean="0"/>
              <a:pPr/>
              <a:t>10</a:t>
            </a:fld>
            <a:endParaRPr lang="en-US"/>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Bent-Up Arrow 18"/>
          <p:cNvSpPr/>
          <p:nvPr/>
        </p:nvSpPr>
        <p:spPr>
          <a:xfrm rot="10800000" flipH="1">
            <a:off x="3772511" y="2619575"/>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0" name="Google Shape;147;p18"/>
          <p:cNvGraphicFramePr/>
          <p:nvPr>
            <p:extLst>
              <p:ext uri="{D42A27DB-BD31-4B8C-83A1-F6EECF244321}">
                <p14:modId xmlns:p14="http://schemas.microsoft.com/office/powerpoint/2010/main" val="721570717"/>
              </p:ext>
            </p:extLst>
          </p:nvPr>
        </p:nvGraphicFramePr>
        <p:xfrm>
          <a:off x="9263075" y="3324207"/>
          <a:ext cx="1889596" cy="1586862"/>
        </p:xfrm>
        <a:graphic>
          <a:graphicData uri="http://schemas.openxmlformats.org/drawingml/2006/table">
            <a:tbl>
              <a:tblPr firstRow="1" bandRow="1">
                <a:tableStyleId>{08FB837D-C827-4EFA-A057-4D05807E0F7C}</a:tableStyleId>
              </a:tblPr>
              <a:tblGrid>
                <a:gridCol w="311155">
                  <a:extLst>
                    <a:ext uri="{9D8B030D-6E8A-4147-A177-3AD203B41FA5}">
                      <a16:colId xmlns:a16="http://schemas.microsoft.com/office/drawing/2014/main" val="20000"/>
                    </a:ext>
                  </a:extLst>
                </a:gridCol>
                <a:gridCol w="294344">
                  <a:extLst>
                    <a:ext uri="{9D8B030D-6E8A-4147-A177-3AD203B41FA5}">
                      <a16:colId xmlns:a16="http://schemas.microsoft.com/office/drawing/2014/main" val="20001"/>
                    </a:ext>
                  </a:extLst>
                </a:gridCol>
                <a:gridCol w="426066">
                  <a:extLst>
                    <a:ext uri="{9D8B030D-6E8A-4147-A177-3AD203B41FA5}">
                      <a16:colId xmlns:a16="http://schemas.microsoft.com/office/drawing/2014/main" val="20002"/>
                    </a:ext>
                  </a:extLst>
                </a:gridCol>
                <a:gridCol w="524167">
                  <a:extLst>
                    <a:ext uri="{9D8B030D-6E8A-4147-A177-3AD203B41FA5}">
                      <a16:colId xmlns:a16="http://schemas.microsoft.com/office/drawing/2014/main" val="20003"/>
                    </a:ext>
                  </a:extLst>
                </a:gridCol>
                <a:gridCol w="333864">
                  <a:extLst>
                    <a:ext uri="{9D8B030D-6E8A-4147-A177-3AD203B41FA5}">
                      <a16:colId xmlns:a16="http://schemas.microsoft.com/office/drawing/2014/main" val="92067123"/>
                    </a:ext>
                  </a:extLst>
                </a:gridCol>
              </a:tblGrid>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1"/>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2"/>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3"/>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391442035"/>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879648567"/>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297108279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440921598"/>
                  </a:ext>
                </a:extLst>
              </a:tr>
            </a:tbl>
          </a:graphicData>
        </a:graphic>
      </p:graphicFrame>
      <p:grpSp>
        <p:nvGrpSpPr>
          <p:cNvPr id="23" name="Group 22"/>
          <p:cNvGrpSpPr/>
          <p:nvPr/>
        </p:nvGrpSpPr>
        <p:grpSpPr>
          <a:xfrm>
            <a:off x="-37896" y="1381592"/>
            <a:ext cx="4054263" cy="2392428"/>
            <a:chOff x="117807" y="2262700"/>
            <a:chExt cx="4054263" cy="2392428"/>
          </a:xfrm>
        </p:grpSpPr>
        <p:graphicFrame>
          <p:nvGraphicFramePr>
            <p:cNvPr id="8" name="Google Shape;147;p18"/>
            <p:cNvGraphicFramePr/>
            <p:nvPr>
              <p:extLst>
                <p:ext uri="{D42A27DB-BD31-4B8C-83A1-F6EECF244321}">
                  <p14:modId xmlns:p14="http://schemas.microsoft.com/office/powerpoint/2010/main" val="1878591864"/>
                </p:ext>
              </p:extLst>
            </p:nvPr>
          </p:nvGraphicFramePr>
          <p:xfrm>
            <a:off x="687121" y="2262700"/>
            <a:ext cx="2977680" cy="2392428"/>
          </p:xfrm>
          <a:graphic>
            <a:graphicData uri="http://schemas.openxmlformats.org/drawingml/2006/table">
              <a:tbl>
                <a:tblPr firstRow="1" bandRow="1">
                  <a:tableStyleId>{3C2FFA5D-87B4-456A-9821-1D502468CF0F}</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gridCol w="646626">
                    <a:extLst>
                      <a:ext uri="{9D8B030D-6E8A-4147-A177-3AD203B41FA5}">
                        <a16:colId xmlns:a16="http://schemas.microsoft.com/office/drawing/2014/main" val="71382898"/>
                      </a:ext>
                    </a:extLst>
                  </a:gridCol>
                  <a:gridCol w="411863">
                    <a:extLst>
                      <a:ext uri="{9D8B030D-6E8A-4147-A177-3AD203B41FA5}">
                        <a16:colId xmlns:a16="http://schemas.microsoft.com/office/drawing/2014/main" val="9206712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440921598"/>
                    </a:ext>
                  </a:extLst>
                </a:tr>
              </a:tbl>
            </a:graphicData>
          </a:graphic>
        </p:graphicFrame>
        <p:sp>
          <p:nvSpPr>
            <p:cNvPr id="21" name="TextBox 20"/>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22" name="TextBox 21"/>
            <p:cNvSpPr txBox="1"/>
            <p:nvPr/>
          </p:nvSpPr>
          <p:spPr>
            <a:xfrm>
              <a:off x="3606322" y="3216421"/>
              <a:ext cx="565748" cy="584775"/>
            </a:xfrm>
            <a:prstGeom prst="rect">
              <a:avLst/>
            </a:prstGeom>
            <a:noFill/>
          </p:spPr>
          <p:txBody>
            <a:bodyPr wrap="square" rtlCol="0">
              <a:spAutoFit/>
            </a:bodyPr>
            <a:lstStyle/>
            <a:p>
              <a:r>
                <a:rPr lang="en-US" sz="3200" dirty="0"/>
                <a:t>)</a:t>
              </a:r>
            </a:p>
          </p:txBody>
        </p:sp>
      </p:grpSp>
      <p:grpSp>
        <p:nvGrpSpPr>
          <p:cNvPr id="12" name="Group 11"/>
          <p:cNvGrpSpPr/>
          <p:nvPr/>
        </p:nvGrpSpPr>
        <p:grpSpPr>
          <a:xfrm>
            <a:off x="3516903" y="3280323"/>
            <a:ext cx="2884236" cy="2392428"/>
            <a:chOff x="117807" y="2262700"/>
            <a:chExt cx="2884236" cy="2392428"/>
          </a:xfrm>
        </p:grpSpPr>
        <p:graphicFrame>
          <p:nvGraphicFramePr>
            <p:cNvPr id="13" name="Google Shape;147;p18"/>
            <p:cNvGraphicFramePr/>
            <p:nvPr>
              <p:extLst>
                <p:ext uri="{D42A27DB-BD31-4B8C-83A1-F6EECF244321}">
                  <p14:modId xmlns:p14="http://schemas.microsoft.com/office/powerpoint/2010/main" val="591981325"/>
                </p:ext>
              </p:extLst>
            </p:nvPr>
          </p:nvGraphicFramePr>
          <p:xfrm>
            <a:off x="687121" y="2262700"/>
            <a:ext cx="1919191" cy="2392428"/>
          </p:xfrm>
          <a:graphic>
            <a:graphicData uri="http://schemas.openxmlformats.org/drawingml/2006/table">
              <a:tbl>
                <a:tblPr firstRow="1" bandRow="1">
                  <a:tableStyleId>{284E427A-3D55-4303-BF80-6455036E1DE7}</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3440921598"/>
                    </a:ext>
                  </a:extLst>
                </a:tr>
              </a:tbl>
            </a:graphicData>
          </a:graphic>
        </p:graphicFrame>
        <p:sp>
          <p:nvSpPr>
            <p:cNvPr id="14" name="TextBox 13"/>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15" name="TextBox 14"/>
            <p:cNvSpPr txBox="1"/>
            <p:nvPr/>
          </p:nvSpPr>
          <p:spPr>
            <a:xfrm>
              <a:off x="2606312" y="3216421"/>
              <a:ext cx="395731" cy="584775"/>
            </a:xfrm>
            <a:prstGeom prst="rect">
              <a:avLst/>
            </a:prstGeom>
            <a:noFill/>
          </p:spPr>
          <p:txBody>
            <a:bodyPr wrap="square" rtlCol="0">
              <a:spAutoFit/>
            </a:bodyPr>
            <a:lstStyle/>
            <a:p>
              <a:r>
                <a:rPr lang="en-US" sz="3200" dirty="0"/>
                <a:t>)</a:t>
              </a:r>
            </a:p>
          </p:txBody>
        </p:sp>
      </p:grpSp>
      <p:sp>
        <p:nvSpPr>
          <p:cNvPr id="16" name="Bent-Up Arrow 15"/>
          <p:cNvSpPr/>
          <p:nvPr/>
        </p:nvSpPr>
        <p:spPr>
          <a:xfrm rot="5400000" flipH="1">
            <a:off x="5847397" y="2627700"/>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6347481" y="1822820"/>
            <a:ext cx="2671405" cy="1594952"/>
            <a:chOff x="117807" y="2622031"/>
            <a:chExt cx="2671405" cy="1594952"/>
          </a:xfrm>
        </p:grpSpPr>
        <p:graphicFrame>
          <p:nvGraphicFramePr>
            <p:cNvPr id="18" name="Google Shape;147;p18"/>
            <p:cNvGraphicFramePr/>
            <p:nvPr>
              <p:extLst>
                <p:ext uri="{D42A27DB-BD31-4B8C-83A1-F6EECF244321}">
                  <p14:modId xmlns:p14="http://schemas.microsoft.com/office/powerpoint/2010/main" val="1436196305"/>
                </p:ext>
              </p:extLst>
            </p:nvPr>
          </p:nvGraphicFramePr>
          <p:xfrm>
            <a:off x="579733" y="2622031"/>
            <a:ext cx="1919191" cy="1594952"/>
          </p:xfrm>
          <a:graphic>
            <a:graphicData uri="http://schemas.openxmlformats.org/drawingml/2006/table">
              <a:tbl>
                <a:tblPr firstRow="1" bandRow="1">
                  <a:tableStyleId>{69C7853C-536D-4A76-A0AE-DD22124D55A5}</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327049003"/>
                    </a:ext>
                  </a:extLst>
                </a:tr>
              </a:tbl>
            </a:graphicData>
          </a:graphic>
        </p:graphicFrame>
        <p:sp>
          <p:nvSpPr>
            <p:cNvPr id="24" name="TextBox 23"/>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25" name="TextBox 24"/>
            <p:cNvSpPr txBox="1"/>
            <p:nvPr/>
          </p:nvSpPr>
          <p:spPr>
            <a:xfrm>
              <a:off x="2491894" y="3216421"/>
              <a:ext cx="297318" cy="584775"/>
            </a:xfrm>
            <a:prstGeom prst="rect">
              <a:avLst/>
            </a:prstGeom>
            <a:noFill/>
          </p:spPr>
          <p:txBody>
            <a:bodyPr wrap="square" rtlCol="0">
              <a:spAutoFit/>
            </a:bodyPr>
            <a:lstStyle/>
            <a:p>
              <a:r>
                <a:rPr lang="en-US" sz="3200" dirty="0"/>
                <a:t>)</a:t>
              </a:r>
            </a:p>
          </p:txBody>
        </p:sp>
      </p:grpSp>
      <p:sp>
        <p:nvSpPr>
          <p:cNvPr id="26" name="Bent-Up Arrow 25"/>
          <p:cNvSpPr/>
          <p:nvPr/>
        </p:nvSpPr>
        <p:spPr>
          <a:xfrm rot="10800000" flipH="1">
            <a:off x="9018886" y="2677374"/>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60907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100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200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200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300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nodeType="withEffect">
                                  <p:stCondLst>
                                    <p:cond delay="300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6" grpId="0" animBg="1"/>
      <p:bldP spid="26"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29"/>
        <p:cNvGrpSpPr/>
        <p:nvPr/>
      </p:nvGrpSpPr>
      <p:grpSpPr>
        <a:xfrm>
          <a:off x="0" y="0"/>
          <a:ext cx="0" cy="0"/>
          <a:chOff x="0" y="0"/>
          <a:chExt cx="0" cy="0"/>
        </a:xfrm>
      </p:grpSpPr>
      <p:sp>
        <p:nvSpPr>
          <p:cNvPr id="131" name="Google Shape;131;p17"/>
          <p:cNvSpPr/>
          <p:nvPr/>
        </p:nvSpPr>
        <p:spPr>
          <a:xfrm>
            <a:off x="2217913" y="2771775"/>
            <a:ext cx="779145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noFill/>
          </a:ln>
        </p:spPr>
        <p:txBody>
          <a:bodyPr spcFirstLastPara="1" wrap="square" lIns="0" tIns="0" rIns="0" bIns="0" anchor="t" anchorCtr="0">
            <a:noAutofit/>
          </a:bodyPr>
          <a:lstStyle/>
          <a:p>
            <a:endParaRPr sz="964"/>
          </a:p>
        </p:txBody>
      </p:sp>
      <p:sp>
        <p:nvSpPr>
          <p:cNvPr id="132" name="Google Shape;132;p17"/>
          <p:cNvSpPr/>
          <p:nvPr/>
        </p:nvSpPr>
        <p:spPr>
          <a:xfrm>
            <a:off x="2217913" y="2771775"/>
            <a:ext cx="7791450" cy="809030"/>
          </a:xfrm>
          <a:custGeom>
            <a:avLst/>
            <a:gdLst/>
            <a:ahLst/>
            <a:cxnLst/>
            <a:rect l="l" t="t" r="r" b="b"/>
            <a:pathLst>
              <a:path w="14544040" h="1333500" extrusionOk="0">
                <a:moveTo>
                  <a:pt x="0" y="0"/>
                </a:moveTo>
                <a:lnTo>
                  <a:pt x="14543735" y="0"/>
                </a:lnTo>
                <a:lnTo>
                  <a:pt x="14543735" y="1333348"/>
                </a:lnTo>
                <a:lnTo>
                  <a:pt x="0" y="1333348"/>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sp>
        <p:nvSpPr>
          <p:cNvPr id="133" name="Google Shape;133;p17"/>
          <p:cNvSpPr txBox="1">
            <a:spLocks noGrp="1"/>
          </p:cNvSpPr>
          <p:nvPr>
            <p:ph type="title"/>
          </p:nvPr>
        </p:nvSpPr>
        <p:spPr>
          <a:xfrm>
            <a:off x="3431569" y="359699"/>
            <a:ext cx="5260044"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Common syntax</a:t>
            </a:r>
            <a:endParaRPr sz="5400" dirty="0">
              <a:latin typeface="+mj-lt"/>
            </a:endParaRPr>
          </a:p>
        </p:txBody>
      </p:sp>
      <p:sp>
        <p:nvSpPr>
          <p:cNvPr id="134" name="Google Shape;134;p17"/>
          <p:cNvSpPr txBox="1"/>
          <p:nvPr/>
        </p:nvSpPr>
        <p:spPr>
          <a:xfrm>
            <a:off x="2215109" y="1371719"/>
            <a:ext cx="8778240" cy="1515214"/>
          </a:xfrm>
          <a:prstGeom prst="rect">
            <a:avLst/>
          </a:prstGeom>
          <a:noFill/>
          <a:ln>
            <a:noFill/>
          </a:ln>
        </p:spPr>
        <p:txBody>
          <a:bodyPr spcFirstLastPara="1" wrap="square" lIns="0" tIns="6804" rIns="0" bIns="0" anchor="t" anchorCtr="0">
            <a:noAutofit/>
          </a:bodyPr>
          <a:lstStyle/>
          <a:p>
            <a:pPr marL="6803" marR="2721">
              <a:lnSpc>
                <a:spcPct val="125057"/>
              </a:lnSpc>
            </a:pPr>
            <a:r>
              <a:rPr lang="en-US" sz="2800" dirty="0">
                <a:latin typeface="+mj-lt"/>
                <a:ea typeface="Calibri"/>
                <a:cs typeface="Calibri"/>
                <a:sym typeface="Calibri"/>
              </a:rPr>
              <a:t>Each function takes a data frame as its first argument and returns a data frame as its output.</a:t>
            </a:r>
            <a:endParaRPr sz="2800" dirty="0">
              <a:latin typeface="+mj-lt"/>
              <a:ea typeface="Calibri"/>
              <a:cs typeface="Calibri"/>
              <a:sym typeface="Calibri"/>
            </a:endParaRPr>
          </a:p>
        </p:txBody>
      </p:sp>
      <p:grpSp>
        <p:nvGrpSpPr>
          <p:cNvPr id="5" name="Group 4"/>
          <p:cNvGrpSpPr/>
          <p:nvPr/>
        </p:nvGrpSpPr>
        <p:grpSpPr>
          <a:xfrm>
            <a:off x="6153214" y="3480013"/>
            <a:ext cx="4318427" cy="2026707"/>
            <a:chOff x="5536772" y="3480013"/>
            <a:chExt cx="4318427" cy="2026707"/>
          </a:xfrm>
        </p:grpSpPr>
        <p:sp>
          <p:nvSpPr>
            <p:cNvPr id="135" name="Google Shape;135;p17"/>
            <p:cNvSpPr/>
            <p:nvPr/>
          </p:nvSpPr>
          <p:spPr>
            <a:xfrm>
              <a:off x="5536772" y="3480013"/>
              <a:ext cx="4318427" cy="2026707"/>
            </a:xfrm>
            <a:custGeom>
              <a:avLst/>
              <a:gdLst>
                <a:gd name="connsiteX0" fmla="*/ 0 w 2611120"/>
                <a:gd name="connsiteY0" fmla="*/ 230178 h 1381042"/>
                <a:gd name="connsiteX1" fmla="*/ 230178 w 2611120"/>
                <a:gd name="connsiteY1" fmla="*/ 0 h 1381042"/>
                <a:gd name="connsiteX2" fmla="*/ 435187 w 2611120"/>
                <a:gd name="connsiteY2" fmla="*/ 0 h 1381042"/>
                <a:gd name="connsiteX3" fmla="*/ 435187 w 2611120"/>
                <a:gd name="connsiteY3" fmla="*/ 0 h 1381042"/>
                <a:gd name="connsiteX4" fmla="*/ 1087967 w 2611120"/>
                <a:gd name="connsiteY4" fmla="*/ 0 h 1381042"/>
                <a:gd name="connsiteX5" fmla="*/ 2380942 w 2611120"/>
                <a:gd name="connsiteY5" fmla="*/ 0 h 1381042"/>
                <a:gd name="connsiteX6" fmla="*/ 2611120 w 2611120"/>
                <a:gd name="connsiteY6" fmla="*/ 230178 h 1381042"/>
                <a:gd name="connsiteX7" fmla="*/ 2611120 w 2611120"/>
                <a:gd name="connsiteY7" fmla="*/ 230174 h 1381042"/>
                <a:gd name="connsiteX8" fmla="*/ 2611120 w 2611120"/>
                <a:gd name="connsiteY8" fmla="*/ 230174 h 1381042"/>
                <a:gd name="connsiteX9" fmla="*/ 2611120 w 2611120"/>
                <a:gd name="connsiteY9" fmla="*/ 575434 h 1381042"/>
                <a:gd name="connsiteX10" fmla="*/ 2611120 w 2611120"/>
                <a:gd name="connsiteY10" fmla="*/ 1150864 h 1381042"/>
                <a:gd name="connsiteX11" fmla="*/ 2380942 w 2611120"/>
                <a:gd name="connsiteY11" fmla="*/ 1381042 h 1381042"/>
                <a:gd name="connsiteX12" fmla="*/ 1087967 w 2611120"/>
                <a:gd name="connsiteY12" fmla="*/ 1381042 h 1381042"/>
                <a:gd name="connsiteX13" fmla="*/ 435187 w 2611120"/>
                <a:gd name="connsiteY13" fmla="*/ 1381042 h 1381042"/>
                <a:gd name="connsiteX14" fmla="*/ 435187 w 2611120"/>
                <a:gd name="connsiteY14" fmla="*/ 1381042 h 1381042"/>
                <a:gd name="connsiteX15" fmla="*/ 230178 w 2611120"/>
                <a:gd name="connsiteY15" fmla="*/ 1381042 h 1381042"/>
                <a:gd name="connsiteX16" fmla="*/ 0 w 2611120"/>
                <a:gd name="connsiteY16" fmla="*/ 1150864 h 1381042"/>
                <a:gd name="connsiteX17" fmla="*/ 0 w 2611120"/>
                <a:gd name="connsiteY17" fmla="*/ 575434 h 1381042"/>
                <a:gd name="connsiteX18" fmla="*/ -1707307 w 2611120"/>
                <a:gd name="connsiteY18" fmla="*/ -645665 h 1381042"/>
                <a:gd name="connsiteX19" fmla="*/ 0 w 2611120"/>
                <a:gd name="connsiteY19" fmla="*/ 230174 h 1381042"/>
                <a:gd name="connsiteX20" fmla="*/ 0 w 2611120"/>
                <a:gd name="connsiteY20" fmla="*/ 230178 h 1381042"/>
                <a:gd name="connsiteX0" fmla="*/ 1707307 w 4318427"/>
                <a:gd name="connsiteY0" fmla="*/ 875843 h 2026707"/>
                <a:gd name="connsiteX1" fmla="*/ 1937485 w 4318427"/>
                <a:gd name="connsiteY1" fmla="*/ 645665 h 2026707"/>
                <a:gd name="connsiteX2" fmla="*/ 2142494 w 4318427"/>
                <a:gd name="connsiteY2" fmla="*/ 645665 h 2026707"/>
                <a:gd name="connsiteX3" fmla="*/ 2142494 w 4318427"/>
                <a:gd name="connsiteY3" fmla="*/ 645665 h 2026707"/>
                <a:gd name="connsiteX4" fmla="*/ 2795274 w 4318427"/>
                <a:gd name="connsiteY4" fmla="*/ 645665 h 2026707"/>
                <a:gd name="connsiteX5" fmla="*/ 4088249 w 4318427"/>
                <a:gd name="connsiteY5" fmla="*/ 645665 h 2026707"/>
                <a:gd name="connsiteX6" fmla="*/ 4318427 w 4318427"/>
                <a:gd name="connsiteY6" fmla="*/ 875843 h 2026707"/>
                <a:gd name="connsiteX7" fmla="*/ 4318427 w 4318427"/>
                <a:gd name="connsiteY7" fmla="*/ 875839 h 2026707"/>
                <a:gd name="connsiteX8" fmla="*/ 4318427 w 4318427"/>
                <a:gd name="connsiteY8" fmla="*/ 875839 h 2026707"/>
                <a:gd name="connsiteX9" fmla="*/ 4318427 w 4318427"/>
                <a:gd name="connsiteY9" fmla="*/ 1221099 h 2026707"/>
                <a:gd name="connsiteX10" fmla="*/ 4318427 w 4318427"/>
                <a:gd name="connsiteY10" fmla="*/ 1796529 h 2026707"/>
                <a:gd name="connsiteX11" fmla="*/ 4088249 w 4318427"/>
                <a:gd name="connsiteY11" fmla="*/ 2026707 h 2026707"/>
                <a:gd name="connsiteX12" fmla="*/ 2795274 w 4318427"/>
                <a:gd name="connsiteY12" fmla="*/ 2026707 h 2026707"/>
                <a:gd name="connsiteX13" fmla="*/ 2142494 w 4318427"/>
                <a:gd name="connsiteY13" fmla="*/ 2026707 h 2026707"/>
                <a:gd name="connsiteX14" fmla="*/ 2142494 w 4318427"/>
                <a:gd name="connsiteY14" fmla="*/ 2026707 h 2026707"/>
                <a:gd name="connsiteX15" fmla="*/ 1937485 w 4318427"/>
                <a:gd name="connsiteY15" fmla="*/ 2026707 h 2026707"/>
                <a:gd name="connsiteX16" fmla="*/ 1707307 w 4318427"/>
                <a:gd name="connsiteY16" fmla="*/ 1796529 h 2026707"/>
                <a:gd name="connsiteX17" fmla="*/ 1717467 w 4318427"/>
                <a:gd name="connsiteY17" fmla="*/ 1048379 h 2026707"/>
                <a:gd name="connsiteX18" fmla="*/ 0 w 4318427"/>
                <a:gd name="connsiteY18" fmla="*/ 0 h 2026707"/>
                <a:gd name="connsiteX19" fmla="*/ 1707307 w 4318427"/>
                <a:gd name="connsiteY19" fmla="*/ 875839 h 2026707"/>
                <a:gd name="connsiteX20" fmla="*/ 1707307 w 4318427"/>
                <a:gd name="connsiteY20" fmla="*/ 875843 h 20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18427" h="2026707">
                  <a:moveTo>
                    <a:pt x="1707307" y="875843"/>
                  </a:moveTo>
                  <a:cubicBezTo>
                    <a:pt x="1707307" y="748719"/>
                    <a:pt x="1810361" y="645665"/>
                    <a:pt x="1937485" y="645665"/>
                  </a:cubicBezTo>
                  <a:lnTo>
                    <a:pt x="2142494" y="645665"/>
                  </a:lnTo>
                  <a:lnTo>
                    <a:pt x="2142494" y="645665"/>
                  </a:lnTo>
                  <a:lnTo>
                    <a:pt x="2795274" y="645665"/>
                  </a:lnTo>
                  <a:lnTo>
                    <a:pt x="4088249" y="645665"/>
                  </a:lnTo>
                  <a:cubicBezTo>
                    <a:pt x="4215373" y="645665"/>
                    <a:pt x="4318427" y="748719"/>
                    <a:pt x="4318427" y="875843"/>
                  </a:cubicBezTo>
                  <a:lnTo>
                    <a:pt x="4318427" y="875839"/>
                  </a:lnTo>
                  <a:lnTo>
                    <a:pt x="4318427" y="875839"/>
                  </a:lnTo>
                  <a:lnTo>
                    <a:pt x="4318427" y="1221099"/>
                  </a:lnTo>
                  <a:lnTo>
                    <a:pt x="4318427" y="1796529"/>
                  </a:lnTo>
                  <a:cubicBezTo>
                    <a:pt x="4318427" y="1923653"/>
                    <a:pt x="4215373" y="2026707"/>
                    <a:pt x="4088249" y="2026707"/>
                  </a:cubicBezTo>
                  <a:lnTo>
                    <a:pt x="2795274" y="2026707"/>
                  </a:lnTo>
                  <a:lnTo>
                    <a:pt x="2142494" y="2026707"/>
                  </a:lnTo>
                  <a:lnTo>
                    <a:pt x="2142494" y="2026707"/>
                  </a:lnTo>
                  <a:lnTo>
                    <a:pt x="1937485" y="2026707"/>
                  </a:lnTo>
                  <a:cubicBezTo>
                    <a:pt x="1810361" y="2026707"/>
                    <a:pt x="1707307" y="1923653"/>
                    <a:pt x="1707307" y="1796529"/>
                  </a:cubicBezTo>
                  <a:lnTo>
                    <a:pt x="1717467" y="1048379"/>
                  </a:lnTo>
                  <a:lnTo>
                    <a:pt x="0" y="0"/>
                  </a:lnTo>
                  <a:lnTo>
                    <a:pt x="1707307" y="875839"/>
                  </a:lnTo>
                  <a:lnTo>
                    <a:pt x="1707307" y="875843"/>
                  </a:lnTo>
                  <a:close/>
                </a:path>
              </a:pathLst>
            </a:custGeom>
            <a:solidFill>
              <a:srgbClr val="A0C283"/>
            </a:solidFill>
            <a:ln>
              <a:noFill/>
            </a:ln>
          </p:spPr>
          <p:txBody>
            <a:bodyPr spcFirstLastPara="1" wrap="square" lIns="0" tIns="0" rIns="0" bIns="0" anchor="t" anchorCtr="0">
              <a:noAutofit/>
            </a:bodyPr>
            <a:lstStyle/>
            <a:p>
              <a:endParaRPr sz="964">
                <a:latin typeface="+mj-lt"/>
              </a:endParaRPr>
            </a:p>
          </p:txBody>
        </p:sp>
        <p:sp>
          <p:nvSpPr>
            <p:cNvPr id="136" name="Google Shape;136;p17"/>
            <p:cNvSpPr txBox="1"/>
            <p:nvPr/>
          </p:nvSpPr>
          <p:spPr>
            <a:xfrm>
              <a:off x="7460645" y="4235999"/>
              <a:ext cx="2176923" cy="710036"/>
            </a:xfrm>
            <a:prstGeom prst="rect">
              <a:avLst/>
            </a:prstGeom>
            <a:noFill/>
            <a:ln>
              <a:noFill/>
            </a:ln>
          </p:spPr>
          <p:txBody>
            <a:bodyPr spcFirstLastPara="1" wrap="square" lIns="0" tIns="32652" rIns="0" bIns="0" anchor="t" anchorCtr="0">
              <a:noAutofit/>
            </a:bodyPr>
            <a:lstStyle/>
            <a:p>
              <a:pPr marL="337448" marR="2721" indent="-330985">
                <a:lnSpc>
                  <a:spcPct val="113506"/>
                </a:lnSpc>
              </a:pPr>
              <a:r>
                <a:rPr lang="en-US" sz="2800" b="1" dirty="0">
                  <a:solidFill>
                    <a:srgbClr val="FFFFFF"/>
                  </a:solidFill>
                  <a:latin typeface="+mj-lt"/>
                  <a:ea typeface="Trebuchet MS"/>
                  <a:cs typeface="Trebuchet MS"/>
                  <a:sym typeface="Trebuchet MS"/>
                </a:rPr>
                <a:t>specific  arguments</a:t>
              </a:r>
              <a:endParaRPr sz="2800" dirty="0">
                <a:latin typeface="+mj-lt"/>
                <a:ea typeface="Trebuchet MS"/>
                <a:cs typeface="Trebuchet MS"/>
                <a:sym typeface="Trebuchet MS"/>
              </a:endParaRPr>
            </a:p>
          </p:txBody>
        </p:sp>
      </p:grpSp>
      <p:grpSp>
        <p:nvGrpSpPr>
          <p:cNvPr id="4" name="Group 3"/>
          <p:cNvGrpSpPr/>
          <p:nvPr/>
        </p:nvGrpSpPr>
        <p:grpSpPr>
          <a:xfrm>
            <a:off x="4828494" y="3457109"/>
            <a:ext cx="2385235" cy="2049612"/>
            <a:chOff x="4212052" y="3457109"/>
            <a:chExt cx="2385235" cy="2049612"/>
          </a:xfrm>
        </p:grpSpPr>
        <p:sp>
          <p:nvSpPr>
            <p:cNvPr id="137" name="Google Shape;137;p17"/>
            <p:cNvSpPr/>
            <p:nvPr/>
          </p:nvSpPr>
          <p:spPr>
            <a:xfrm>
              <a:off x="4212052" y="3457109"/>
              <a:ext cx="2342916" cy="204961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250766">
                  <a:moveTo>
                    <a:pt x="0" y="932146"/>
                  </a:moveTo>
                  <a:cubicBezTo>
                    <a:pt x="0" y="786492"/>
                    <a:pt x="118076" y="668416"/>
                    <a:pt x="263730" y="668416"/>
                  </a:cubicBezTo>
                  <a:lnTo>
                    <a:pt x="536687" y="668416"/>
                  </a:lnTo>
                  <a:lnTo>
                    <a:pt x="27341" y="0"/>
                  </a:lnTo>
                  <a:lnTo>
                    <a:pt x="909917" y="668416"/>
                  </a:lnTo>
                  <a:lnTo>
                    <a:pt x="1920071" y="668416"/>
                  </a:lnTo>
                  <a:cubicBezTo>
                    <a:pt x="2065725" y="668416"/>
                    <a:pt x="2183801" y="786492"/>
                    <a:pt x="2183801" y="932146"/>
                  </a:cubicBezTo>
                  <a:lnTo>
                    <a:pt x="2183801" y="932141"/>
                  </a:lnTo>
                  <a:lnTo>
                    <a:pt x="2183801" y="932141"/>
                  </a:lnTo>
                  <a:lnTo>
                    <a:pt x="2183801" y="1327729"/>
                  </a:lnTo>
                  <a:lnTo>
                    <a:pt x="2183801" y="1987036"/>
                  </a:lnTo>
                  <a:cubicBezTo>
                    <a:pt x="2183801" y="2132690"/>
                    <a:pt x="2065725" y="2250766"/>
                    <a:pt x="1920071" y="2250766"/>
                  </a:cubicBezTo>
                  <a:lnTo>
                    <a:pt x="909917" y="2250766"/>
                  </a:lnTo>
                  <a:lnTo>
                    <a:pt x="363967" y="2250766"/>
                  </a:lnTo>
                  <a:lnTo>
                    <a:pt x="363967" y="2250766"/>
                  </a:lnTo>
                  <a:lnTo>
                    <a:pt x="263730" y="2250766"/>
                  </a:lnTo>
                  <a:cubicBezTo>
                    <a:pt x="118076" y="2250766"/>
                    <a:pt x="0" y="2132690"/>
                    <a:pt x="0" y="1987036"/>
                  </a:cubicBezTo>
                  <a:lnTo>
                    <a:pt x="0" y="1327729"/>
                  </a:lnTo>
                  <a:lnTo>
                    <a:pt x="0" y="932141"/>
                  </a:lnTo>
                  <a:lnTo>
                    <a:pt x="0" y="932141"/>
                  </a:lnTo>
                  <a:lnTo>
                    <a:pt x="0" y="932146"/>
                  </a:lnTo>
                  <a:close/>
                </a:path>
              </a:pathLst>
            </a:custGeom>
            <a:solidFill>
              <a:srgbClr val="78AAD6"/>
            </a:solidFill>
            <a:ln>
              <a:noFill/>
            </a:ln>
          </p:spPr>
          <p:txBody>
            <a:bodyPr spcFirstLastPara="1" wrap="square" lIns="0" tIns="0" rIns="0" bIns="0" anchor="t" anchorCtr="0">
              <a:noAutofit/>
            </a:bodyPr>
            <a:lstStyle/>
            <a:p>
              <a:endParaRPr sz="964">
                <a:latin typeface="+mj-lt"/>
              </a:endParaRPr>
            </a:p>
          </p:txBody>
        </p:sp>
        <p:sp>
          <p:nvSpPr>
            <p:cNvPr id="138" name="Google Shape;138;p17"/>
            <p:cNvSpPr txBox="1"/>
            <p:nvPr/>
          </p:nvSpPr>
          <p:spPr>
            <a:xfrm>
              <a:off x="4269566" y="423599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grpSp>
      <p:grpSp>
        <p:nvGrpSpPr>
          <p:cNvPr id="2" name="Group 1"/>
          <p:cNvGrpSpPr/>
          <p:nvPr/>
        </p:nvGrpSpPr>
        <p:grpSpPr>
          <a:xfrm>
            <a:off x="2276069" y="3477544"/>
            <a:ext cx="1853024" cy="2029177"/>
            <a:chOff x="2276069" y="3477544"/>
            <a:chExt cx="1853024" cy="2029177"/>
          </a:xfrm>
        </p:grpSpPr>
        <p:sp>
          <p:nvSpPr>
            <p:cNvPr id="139" name="Google Shape;139;p17"/>
            <p:cNvSpPr/>
            <p:nvPr/>
          </p:nvSpPr>
          <p:spPr>
            <a:xfrm>
              <a:off x="2276069" y="3477544"/>
              <a:ext cx="1666011" cy="202917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66011" h="2230451">
                  <a:moveTo>
                    <a:pt x="0" y="911858"/>
                  </a:moveTo>
                  <a:cubicBezTo>
                    <a:pt x="0" y="766207"/>
                    <a:pt x="118074" y="648133"/>
                    <a:pt x="263725" y="648133"/>
                  </a:cubicBezTo>
                  <a:lnTo>
                    <a:pt x="450389" y="637973"/>
                  </a:lnTo>
                  <a:lnTo>
                    <a:pt x="513165" y="0"/>
                  </a:lnTo>
                  <a:lnTo>
                    <a:pt x="612891" y="648133"/>
                  </a:lnTo>
                  <a:lnTo>
                    <a:pt x="1402286" y="648133"/>
                  </a:lnTo>
                  <a:cubicBezTo>
                    <a:pt x="1547937" y="648133"/>
                    <a:pt x="1666011" y="766207"/>
                    <a:pt x="1666011" y="911858"/>
                  </a:cubicBezTo>
                  <a:lnTo>
                    <a:pt x="1666011" y="911853"/>
                  </a:lnTo>
                  <a:lnTo>
                    <a:pt x="1666011" y="911853"/>
                  </a:lnTo>
                  <a:lnTo>
                    <a:pt x="1666011" y="1307432"/>
                  </a:lnTo>
                  <a:lnTo>
                    <a:pt x="1666011" y="1966726"/>
                  </a:lnTo>
                  <a:cubicBezTo>
                    <a:pt x="1666011" y="2112377"/>
                    <a:pt x="1547937" y="2230451"/>
                    <a:pt x="1402286" y="2230451"/>
                  </a:cubicBezTo>
                  <a:lnTo>
                    <a:pt x="694171" y="2230451"/>
                  </a:lnTo>
                  <a:lnTo>
                    <a:pt x="277669" y="2230451"/>
                  </a:lnTo>
                  <a:lnTo>
                    <a:pt x="277669" y="2230451"/>
                  </a:lnTo>
                  <a:lnTo>
                    <a:pt x="263725" y="2230451"/>
                  </a:lnTo>
                  <a:cubicBezTo>
                    <a:pt x="118074" y="2230451"/>
                    <a:pt x="0" y="2112377"/>
                    <a:pt x="0" y="1966726"/>
                  </a:cubicBezTo>
                  <a:lnTo>
                    <a:pt x="0" y="1307432"/>
                  </a:lnTo>
                  <a:lnTo>
                    <a:pt x="0" y="911853"/>
                  </a:lnTo>
                  <a:lnTo>
                    <a:pt x="0" y="911853"/>
                  </a:lnTo>
                  <a:lnTo>
                    <a:pt x="0" y="911858"/>
                  </a:lnTo>
                  <a:close/>
                </a:path>
              </a:pathLst>
            </a:custGeom>
            <a:solidFill>
              <a:srgbClr val="929292"/>
            </a:solidFill>
            <a:ln>
              <a:noFill/>
            </a:ln>
          </p:spPr>
          <p:txBody>
            <a:bodyPr spcFirstLastPara="1" wrap="square" lIns="0" tIns="0" rIns="0" bIns="0" anchor="t" anchorCtr="0">
              <a:noAutofit/>
            </a:bodyPr>
            <a:lstStyle/>
            <a:p>
              <a:endParaRPr sz="964">
                <a:latin typeface="+mj-lt"/>
              </a:endParaRPr>
            </a:p>
          </p:txBody>
        </p:sp>
        <p:sp>
          <p:nvSpPr>
            <p:cNvPr id="140" name="Google Shape;140;p17"/>
            <p:cNvSpPr txBox="1"/>
            <p:nvPr/>
          </p:nvSpPr>
          <p:spPr>
            <a:xfrm>
              <a:off x="2457182" y="4235999"/>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grpSp>
      <p:sp>
        <p:nvSpPr>
          <p:cNvPr id="3" name="Rectangle 2"/>
          <p:cNvSpPr/>
          <p:nvPr/>
        </p:nvSpPr>
        <p:spPr>
          <a:xfrm>
            <a:off x="2134955" y="2883850"/>
            <a:ext cx="4627229" cy="584775"/>
          </a:xfrm>
          <a:prstGeom prst="rect">
            <a:avLst/>
          </a:prstGeom>
        </p:spPr>
        <p:txBody>
          <a:bodyPr wrap="non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function(</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6" name="Slide Number Placeholder 5"/>
          <p:cNvSpPr>
            <a:spLocks noGrp="1"/>
          </p:cNvSpPr>
          <p:nvPr>
            <p:ph type="sldNum" idx="12"/>
          </p:nvPr>
        </p:nvSpPr>
        <p:spPr/>
        <p:txBody>
          <a:bodyPr/>
          <a:lstStyle/>
          <a:p>
            <a:fld id="{00000000-1234-1234-1234-123412341234}" type="slidenum">
              <a:rPr lang="en-US" smtClean="0"/>
              <a:pPr/>
              <a:t>11</a:t>
            </a:fld>
            <a:endParaRPr lang="en-US"/>
          </a:p>
        </p:txBody>
      </p:sp>
      <p:sp>
        <p:nvSpPr>
          <p:cNvPr id="18" name="Slide Number Placeholder 8"/>
          <p:cNvSpPr txBox="1">
            <a:spLocks/>
          </p:cNvSpPr>
          <p:nvPr/>
        </p:nvSpPr>
        <p:spPr>
          <a:xfrm>
            <a:off x="9259439" y="6515036"/>
            <a:ext cx="2804134" cy="34296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9pPr>
          </a:lstStyle>
          <a:p>
            <a:fld id="{00000000-1234-1234-1234-123412341234}" type="slidenum">
              <a:rPr lang="en-US" sz="1600" smtClean="0"/>
              <a:pPr/>
              <a:t>11</a:t>
            </a:fld>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Subset Specific Columns</a:t>
            </a:r>
          </a:p>
        </p:txBody>
      </p:sp>
    </p:spTree>
    <p:extLst>
      <p:ext uri="{BB962C8B-B14F-4D97-AF65-F5344CB8AC3E}">
        <p14:creationId xmlns:p14="http://schemas.microsoft.com/office/powerpoint/2010/main" val="20340221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166"/>
        <p:cNvGrpSpPr/>
        <p:nvPr/>
      </p:nvGrpSpPr>
      <p:grpSpPr>
        <a:xfrm>
          <a:off x="0" y="0"/>
          <a:ext cx="0" cy="0"/>
          <a:chOff x="0" y="0"/>
          <a:chExt cx="0" cy="0"/>
        </a:xfrm>
      </p:grpSpPr>
      <p:sp>
        <p:nvSpPr>
          <p:cNvPr id="168" name="Google Shape;168;p20"/>
          <p:cNvSpPr txBox="1">
            <a:spLocks noGrp="1"/>
          </p:cNvSpPr>
          <p:nvPr>
            <p:ph type="title"/>
          </p:nvPr>
        </p:nvSpPr>
        <p:spPr>
          <a:xfrm>
            <a:off x="5036363" y="680348"/>
            <a:ext cx="2119273"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select()</a:t>
            </a:r>
            <a:endParaRPr dirty="0"/>
          </a:p>
        </p:txBody>
      </p:sp>
      <p:sp>
        <p:nvSpPr>
          <p:cNvPr id="171" name="Google Shape;171;p20"/>
          <p:cNvSpPr txBox="1"/>
          <p:nvPr/>
        </p:nvSpPr>
        <p:spPr>
          <a:xfrm>
            <a:off x="2886228" y="1725726"/>
            <a:ext cx="5912332"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Extract columns from a data frame</a:t>
            </a:r>
            <a:endParaRPr sz="2652" dirty="0">
              <a:latin typeface="Calibri"/>
              <a:ea typeface="Calibri"/>
              <a:cs typeface="Calibri"/>
              <a:sym typeface="Calibri"/>
            </a:endParaRPr>
          </a:p>
          <a:p>
            <a:pPr marL="73817">
              <a:spcBef>
                <a:spcPts val="2354"/>
              </a:spcBef>
            </a:pPr>
            <a:endParaRPr sz="3200" dirty="0">
              <a:latin typeface="Consolas" panose="020B0609020204030204" pitchFamily="49" charset="0"/>
              <a:ea typeface="Courier New"/>
              <a:cs typeface="Consolas" panose="020B0609020204030204" pitchFamily="49" charset="0"/>
              <a:sym typeface="Courier New"/>
            </a:endParaRPr>
          </a:p>
        </p:txBody>
      </p:sp>
      <p:sp>
        <p:nvSpPr>
          <p:cNvPr id="13"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4" name="Google Shape;147;p18"/>
          <p:cNvGraphicFramePr/>
          <p:nvPr>
            <p:extLst>
              <p:ext uri="{D42A27DB-BD31-4B8C-83A1-F6EECF244321}">
                <p14:modId xmlns:p14="http://schemas.microsoft.com/office/powerpoint/2010/main" val="2477289258"/>
              </p:ext>
            </p:extLst>
          </p:nvPr>
        </p:nvGraphicFramePr>
        <p:xfrm>
          <a:off x="1920241" y="2893314"/>
          <a:ext cx="3615684" cy="1876805"/>
        </p:xfrm>
        <a:graphic>
          <a:graphicData uri="http://schemas.openxmlformats.org/drawingml/2006/table">
            <a:tbl>
              <a:tblPr firstRow="1" bandRow="1">
                <a:noFill/>
                <a:tableStyleId>{809C1C93-8995-4D9E-87C8-A8817AF97DB9}</a:tableStyleId>
              </a:tblPr>
              <a:tblGrid>
                <a:gridCol w="723154">
                  <a:extLst>
                    <a:ext uri="{9D8B030D-6E8A-4147-A177-3AD203B41FA5}">
                      <a16:colId xmlns:a16="http://schemas.microsoft.com/office/drawing/2014/main" val="20000"/>
                    </a:ext>
                  </a:extLst>
                </a:gridCol>
                <a:gridCol w="684088">
                  <a:extLst>
                    <a:ext uri="{9D8B030D-6E8A-4147-A177-3AD203B41FA5}">
                      <a16:colId xmlns:a16="http://schemas.microsoft.com/office/drawing/2014/main" val="20001"/>
                    </a:ext>
                  </a:extLst>
                </a:gridCol>
                <a:gridCol w="990222">
                  <a:extLst>
                    <a:ext uri="{9D8B030D-6E8A-4147-A177-3AD203B41FA5}">
                      <a16:colId xmlns:a16="http://schemas.microsoft.com/office/drawing/2014/main" val="20002"/>
                    </a:ext>
                  </a:extLst>
                </a:gridCol>
                <a:gridCol w="1218220">
                  <a:extLst>
                    <a:ext uri="{9D8B030D-6E8A-4147-A177-3AD203B41FA5}">
                      <a16:colId xmlns:a16="http://schemas.microsoft.com/office/drawing/2014/main" val="20003"/>
                    </a:ext>
                  </a:extLst>
                </a:gridCol>
              </a:tblGrid>
              <a:tr h="26811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 name="Google Shape;148;p18"/>
          <p:cNvGraphicFramePr/>
          <p:nvPr>
            <p:extLst>
              <p:ext uri="{D42A27DB-BD31-4B8C-83A1-F6EECF244321}">
                <p14:modId xmlns:p14="http://schemas.microsoft.com/office/powerpoint/2010/main" val="2992880204"/>
              </p:ext>
            </p:extLst>
          </p:nvPr>
        </p:nvGraphicFramePr>
        <p:xfrm>
          <a:off x="7641021" y="2890346"/>
          <a:ext cx="1511814" cy="1879773"/>
        </p:xfrm>
        <a:graphic>
          <a:graphicData uri="http://schemas.openxmlformats.org/drawingml/2006/table">
            <a:tbl>
              <a:tblPr firstRow="1" bandRow="1">
                <a:noFill/>
                <a:tableStyleId>{809C1C93-8995-4D9E-87C8-A8817AF97DB9}</a:tableStyleId>
              </a:tblPr>
              <a:tblGrid>
                <a:gridCol w="743130">
                  <a:extLst>
                    <a:ext uri="{9D8B030D-6E8A-4147-A177-3AD203B41FA5}">
                      <a16:colId xmlns:a16="http://schemas.microsoft.com/office/drawing/2014/main" val="20000"/>
                    </a:ext>
                  </a:extLst>
                </a:gridCol>
                <a:gridCol w="768684">
                  <a:extLst>
                    <a:ext uri="{9D8B030D-6E8A-4147-A177-3AD203B41FA5}">
                      <a16:colId xmlns:a16="http://schemas.microsoft.com/office/drawing/2014/main" val="20001"/>
                    </a:ext>
                  </a:extLst>
                </a:gridCol>
              </a:tblGrid>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sp>
        <p:nvSpPr>
          <p:cNvPr id="2" name="Right Arrow 1"/>
          <p:cNvSpPr/>
          <p:nvPr/>
        </p:nvSpPr>
        <p:spPr>
          <a:xfrm>
            <a:off x="6176993" y="3429000"/>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idx="12"/>
          </p:nvPr>
        </p:nvSpPr>
        <p:spPr/>
        <p:txBody>
          <a:bodyPr/>
          <a:lstStyle/>
          <a:p>
            <a:fld id="{00000000-1234-1234-1234-123412341234}" type="slidenum">
              <a:rPr lang="en-US" smtClean="0"/>
              <a:pPr/>
              <a:t>13</a:t>
            </a:fld>
            <a:endParaRPr lang="en-US"/>
          </a:p>
        </p:txBody>
      </p:sp>
      <p:grpSp>
        <p:nvGrpSpPr>
          <p:cNvPr id="12" name="Group 11"/>
          <p:cNvGrpSpPr/>
          <p:nvPr/>
        </p:nvGrpSpPr>
        <p:grpSpPr>
          <a:xfrm>
            <a:off x="7155636" y="4907214"/>
            <a:ext cx="2928396" cy="1586106"/>
            <a:chOff x="6009784" y="4089073"/>
            <a:chExt cx="2928396" cy="2552214"/>
          </a:xfrm>
        </p:grpSpPr>
        <p:sp>
          <p:nvSpPr>
            <p:cNvPr id="16"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1" name="Google Shape;131;p17"/>
          <p:cNvSpPr/>
          <p:nvPr/>
        </p:nvSpPr>
        <p:spPr>
          <a:xfrm>
            <a:off x="2088155" y="2574378"/>
            <a:ext cx="8517537"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2" name="Rectangle 11"/>
          <p:cNvSpPr/>
          <p:nvPr/>
        </p:nvSpPr>
        <p:spPr>
          <a:xfrm>
            <a:off x="1917075" y="2653794"/>
            <a:ext cx="8688618"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3" name="Google Shape;172;p20"/>
          <p:cNvSpPr/>
          <p:nvPr/>
        </p:nvSpPr>
        <p:spPr>
          <a:xfrm>
            <a:off x="5840882" y="3232082"/>
            <a:ext cx="3840688" cy="219176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4"/>
              <a:gd name="connsiteY0" fmla="*/ 994895 h 3612616"/>
              <a:gd name="connsiteX1" fmla="*/ 356337 w 7169284"/>
              <a:gd name="connsiteY1" fmla="*/ 994895 h 3612616"/>
              <a:gd name="connsiteX2" fmla="*/ 307986 w 7169284"/>
              <a:gd name="connsiteY2" fmla="*/ 998148 h 3612616"/>
              <a:gd name="connsiteX3" fmla="*/ 261611 w 7169284"/>
              <a:gd name="connsiteY3" fmla="*/ 1007624 h 3612616"/>
              <a:gd name="connsiteX4" fmla="*/ 217637 w 7169284"/>
              <a:gd name="connsiteY4" fmla="*/ 1022898 h 3612616"/>
              <a:gd name="connsiteX5" fmla="*/ 176489 w 7169284"/>
              <a:gd name="connsiteY5" fmla="*/ 1043546 h 3612616"/>
              <a:gd name="connsiteX6" fmla="*/ 138592 w 7169284"/>
              <a:gd name="connsiteY6" fmla="*/ 1069144 h 3612616"/>
              <a:gd name="connsiteX7" fmla="*/ 104371 w 7169284"/>
              <a:gd name="connsiteY7" fmla="*/ 1099266 h 3612616"/>
              <a:gd name="connsiteX8" fmla="*/ 74249 w 7169284"/>
              <a:gd name="connsiteY8" fmla="*/ 1133487 h 3612616"/>
              <a:gd name="connsiteX9" fmla="*/ 48651 w 7169284"/>
              <a:gd name="connsiteY9" fmla="*/ 1171384 h 3612616"/>
              <a:gd name="connsiteX10" fmla="*/ 28003 w 7169284"/>
              <a:gd name="connsiteY10" fmla="*/ 1212532 h 3612616"/>
              <a:gd name="connsiteX11" fmla="*/ 12729 w 7169284"/>
              <a:gd name="connsiteY11" fmla="*/ 1256506 h 3612616"/>
              <a:gd name="connsiteX12" fmla="*/ 3253 w 7169284"/>
              <a:gd name="connsiteY12" fmla="*/ 1302881 h 3612616"/>
              <a:gd name="connsiteX13" fmla="*/ 0 w 7169284"/>
              <a:gd name="connsiteY13" fmla="*/ 1351232 h 3612616"/>
              <a:gd name="connsiteX14" fmla="*/ 0 w 7169284"/>
              <a:gd name="connsiteY14" fmla="*/ 3256279 h 3612616"/>
              <a:gd name="connsiteX15" fmla="*/ 3253 w 7169284"/>
              <a:gd name="connsiteY15" fmla="*/ 3304631 h 3612616"/>
              <a:gd name="connsiteX16" fmla="*/ 12729 w 7169284"/>
              <a:gd name="connsiteY16" fmla="*/ 3351006 h 3612616"/>
              <a:gd name="connsiteX17" fmla="*/ 28003 w 7169284"/>
              <a:gd name="connsiteY17" fmla="*/ 3394979 h 3612616"/>
              <a:gd name="connsiteX18" fmla="*/ 48651 w 7169284"/>
              <a:gd name="connsiteY18" fmla="*/ 3436127 h 3612616"/>
              <a:gd name="connsiteX19" fmla="*/ 74249 w 7169284"/>
              <a:gd name="connsiteY19" fmla="*/ 3474024 h 3612616"/>
              <a:gd name="connsiteX20" fmla="*/ 104371 w 7169284"/>
              <a:gd name="connsiteY20" fmla="*/ 3508245 h 3612616"/>
              <a:gd name="connsiteX21" fmla="*/ 138592 w 7169284"/>
              <a:gd name="connsiteY21" fmla="*/ 3538367 h 3612616"/>
              <a:gd name="connsiteX22" fmla="*/ 176489 w 7169284"/>
              <a:gd name="connsiteY22" fmla="*/ 3563964 h 3612616"/>
              <a:gd name="connsiteX23" fmla="*/ 217637 w 7169284"/>
              <a:gd name="connsiteY23" fmla="*/ 3584612 h 3612616"/>
              <a:gd name="connsiteX24" fmla="*/ 261611 w 7169284"/>
              <a:gd name="connsiteY24" fmla="*/ 3599887 h 3612616"/>
              <a:gd name="connsiteX25" fmla="*/ 307986 w 7169284"/>
              <a:gd name="connsiteY25" fmla="*/ 3609363 h 3612616"/>
              <a:gd name="connsiteX26" fmla="*/ 356337 w 7169284"/>
              <a:gd name="connsiteY26" fmla="*/ 3612616 h 3612616"/>
              <a:gd name="connsiteX27" fmla="*/ 6812950 w 7169284"/>
              <a:gd name="connsiteY27" fmla="*/ 3612616 h 3612616"/>
              <a:gd name="connsiteX28" fmla="*/ 6861301 w 7169284"/>
              <a:gd name="connsiteY28" fmla="*/ 3609363 h 3612616"/>
              <a:gd name="connsiteX29" fmla="*/ 6907675 w 7169284"/>
              <a:gd name="connsiteY29" fmla="*/ 3599887 h 3612616"/>
              <a:gd name="connsiteX30" fmla="*/ 6951648 w 7169284"/>
              <a:gd name="connsiteY30" fmla="*/ 3584612 h 3612616"/>
              <a:gd name="connsiteX31" fmla="*/ 6992795 w 7169284"/>
              <a:gd name="connsiteY31" fmla="*/ 3563964 h 3612616"/>
              <a:gd name="connsiteX32" fmla="*/ 7030692 w 7169284"/>
              <a:gd name="connsiteY32" fmla="*/ 3538367 h 3612616"/>
              <a:gd name="connsiteX33" fmla="*/ 7064914 w 7169284"/>
              <a:gd name="connsiteY33" fmla="*/ 3508245 h 3612616"/>
              <a:gd name="connsiteX34" fmla="*/ 7095036 w 7169284"/>
              <a:gd name="connsiteY34" fmla="*/ 3474024 h 3612616"/>
              <a:gd name="connsiteX35" fmla="*/ 7120633 w 7169284"/>
              <a:gd name="connsiteY35" fmla="*/ 3436127 h 3612616"/>
              <a:gd name="connsiteX36" fmla="*/ 7141281 w 7169284"/>
              <a:gd name="connsiteY36" fmla="*/ 3394979 h 3612616"/>
              <a:gd name="connsiteX37" fmla="*/ 7156556 w 7169284"/>
              <a:gd name="connsiteY37" fmla="*/ 3351006 h 3612616"/>
              <a:gd name="connsiteX38" fmla="*/ 7166032 w 7169284"/>
              <a:gd name="connsiteY38" fmla="*/ 3304631 h 3612616"/>
              <a:gd name="connsiteX39" fmla="*/ 7169285 w 7169284"/>
              <a:gd name="connsiteY39" fmla="*/ 3256279 h 3612616"/>
              <a:gd name="connsiteX40" fmla="*/ 7169285 w 7169284"/>
              <a:gd name="connsiteY40" fmla="*/ 1351232 h 3612616"/>
              <a:gd name="connsiteX41" fmla="*/ 7166032 w 7169284"/>
              <a:gd name="connsiteY41" fmla="*/ 1302881 h 3612616"/>
              <a:gd name="connsiteX42" fmla="*/ 7156556 w 7169284"/>
              <a:gd name="connsiteY42" fmla="*/ 1256506 h 3612616"/>
              <a:gd name="connsiteX43" fmla="*/ 7141281 w 7169284"/>
              <a:gd name="connsiteY43" fmla="*/ 1212532 h 3612616"/>
              <a:gd name="connsiteX44" fmla="*/ 7120633 w 7169284"/>
              <a:gd name="connsiteY44" fmla="*/ 1171384 h 3612616"/>
              <a:gd name="connsiteX45" fmla="*/ 7095036 w 7169284"/>
              <a:gd name="connsiteY45" fmla="*/ 1133487 h 3612616"/>
              <a:gd name="connsiteX46" fmla="*/ 7064914 w 7169284"/>
              <a:gd name="connsiteY46" fmla="*/ 1099266 h 3612616"/>
              <a:gd name="connsiteX47" fmla="*/ 7030692 w 7169284"/>
              <a:gd name="connsiteY47" fmla="*/ 1069144 h 3612616"/>
              <a:gd name="connsiteX48" fmla="*/ 6992795 w 7169284"/>
              <a:gd name="connsiteY48" fmla="*/ 1043546 h 3612616"/>
              <a:gd name="connsiteX49" fmla="*/ 6951648 w 7169284"/>
              <a:gd name="connsiteY49" fmla="*/ 1022898 h 3612616"/>
              <a:gd name="connsiteX50" fmla="*/ 6907675 w 7169284"/>
              <a:gd name="connsiteY50" fmla="*/ 1007624 h 3612616"/>
              <a:gd name="connsiteX51" fmla="*/ 6861301 w 7169284"/>
              <a:gd name="connsiteY51" fmla="*/ 998148 h 3612616"/>
              <a:gd name="connsiteX52" fmla="*/ 6812950 w 7169284"/>
              <a:gd name="connsiteY52" fmla="*/ 994895 h 3612616"/>
              <a:gd name="connsiteX0" fmla="*/ 3827891 w 7169284"/>
              <a:gd name="connsiteY0" fmla="*/ 0 h 3612616"/>
              <a:gd name="connsiteX1" fmla="*/ 2348194 w 7169284"/>
              <a:gd name="connsiteY1" fmla="*/ 1011641 h 3612616"/>
              <a:gd name="connsiteX2" fmla="*/ 2993816 w 7169284"/>
              <a:gd name="connsiteY2" fmla="*/ 1011641 h 3612616"/>
              <a:gd name="connsiteX3" fmla="*/ 3827891 w 7169284"/>
              <a:gd name="connsiteY3" fmla="*/ 0 h 3612616"/>
            </a:gdLst>
            <a:ahLst/>
            <a:cxnLst>
              <a:cxn ang="0">
                <a:pos x="connsiteX0" y="connsiteY0"/>
              </a:cxn>
              <a:cxn ang="0">
                <a:pos x="connsiteX1" y="connsiteY1"/>
              </a:cxn>
              <a:cxn ang="0">
                <a:pos x="connsiteX2" y="connsiteY2"/>
              </a:cxn>
              <a:cxn ang="0">
                <a:pos x="connsiteX3" y="connsiteY3"/>
              </a:cxn>
            </a:cxnLst>
            <a:rect l="l" t="t" r="r" b="b"/>
            <a:pathLst>
              <a:path w="7169284" h="3612616" extrusionOk="0">
                <a:moveTo>
                  <a:pt x="6812950" y="994895"/>
                </a:moveTo>
                <a:lnTo>
                  <a:pt x="356337" y="994895"/>
                </a:lnTo>
                <a:lnTo>
                  <a:pt x="307986" y="998148"/>
                </a:lnTo>
                <a:lnTo>
                  <a:pt x="261611" y="1007624"/>
                </a:lnTo>
                <a:lnTo>
                  <a:pt x="217637" y="1022898"/>
                </a:lnTo>
                <a:lnTo>
                  <a:pt x="176489" y="1043546"/>
                </a:lnTo>
                <a:lnTo>
                  <a:pt x="138592" y="1069144"/>
                </a:lnTo>
                <a:lnTo>
                  <a:pt x="104371" y="1099266"/>
                </a:lnTo>
                <a:lnTo>
                  <a:pt x="74249" y="1133487"/>
                </a:lnTo>
                <a:lnTo>
                  <a:pt x="48651" y="1171384"/>
                </a:lnTo>
                <a:lnTo>
                  <a:pt x="28003" y="1212532"/>
                </a:lnTo>
                <a:lnTo>
                  <a:pt x="12729" y="1256506"/>
                </a:lnTo>
                <a:lnTo>
                  <a:pt x="3253" y="1302881"/>
                </a:lnTo>
                <a:lnTo>
                  <a:pt x="0" y="1351232"/>
                </a:lnTo>
                <a:lnTo>
                  <a:pt x="0" y="3256279"/>
                </a:lnTo>
                <a:lnTo>
                  <a:pt x="3253" y="3304631"/>
                </a:lnTo>
                <a:lnTo>
                  <a:pt x="12729" y="3351006"/>
                </a:lnTo>
                <a:lnTo>
                  <a:pt x="28003" y="3394979"/>
                </a:lnTo>
                <a:lnTo>
                  <a:pt x="48651" y="3436127"/>
                </a:lnTo>
                <a:lnTo>
                  <a:pt x="74249" y="3474024"/>
                </a:lnTo>
                <a:lnTo>
                  <a:pt x="104371" y="3508245"/>
                </a:lnTo>
                <a:lnTo>
                  <a:pt x="138592" y="3538367"/>
                </a:lnTo>
                <a:lnTo>
                  <a:pt x="176489" y="3563964"/>
                </a:lnTo>
                <a:lnTo>
                  <a:pt x="217637" y="3584612"/>
                </a:lnTo>
                <a:lnTo>
                  <a:pt x="261611" y="3599887"/>
                </a:lnTo>
                <a:lnTo>
                  <a:pt x="307986" y="3609363"/>
                </a:lnTo>
                <a:lnTo>
                  <a:pt x="356337" y="3612616"/>
                </a:lnTo>
                <a:lnTo>
                  <a:pt x="6812950" y="3612616"/>
                </a:lnTo>
                <a:lnTo>
                  <a:pt x="6861301" y="3609363"/>
                </a:lnTo>
                <a:lnTo>
                  <a:pt x="6907675" y="3599887"/>
                </a:lnTo>
                <a:lnTo>
                  <a:pt x="6951648" y="3584612"/>
                </a:lnTo>
                <a:lnTo>
                  <a:pt x="6992795" y="3563964"/>
                </a:lnTo>
                <a:lnTo>
                  <a:pt x="7030692" y="3538367"/>
                </a:lnTo>
                <a:lnTo>
                  <a:pt x="7064914" y="3508245"/>
                </a:lnTo>
                <a:lnTo>
                  <a:pt x="7095036" y="3474024"/>
                </a:lnTo>
                <a:lnTo>
                  <a:pt x="7120633" y="3436127"/>
                </a:lnTo>
                <a:lnTo>
                  <a:pt x="7141281" y="3394979"/>
                </a:lnTo>
                <a:lnTo>
                  <a:pt x="7156556" y="3351006"/>
                </a:lnTo>
                <a:lnTo>
                  <a:pt x="7166032" y="3304631"/>
                </a:lnTo>
                <a:lnTo>
                  <a:pt x="7169285" y="3256279"/>
                </a:lnTo>
                <a:lnTo>
                  <a:pt x="7169285" y="1351232"/>
                </a:lnTo>
                <a:lnTo>
                  <a:pt x="7166032" y="1302881"/>
                </a:lnTo>
                <a:lnTo>
                  <a:pt x="7156556" y="1256506"/>
                </a:lnTo>
                <a:lnTo>
                  <a:pt x="7141281" y="1212532"/>
                </a:lnTo>
                <a:lnTo>
                  <a:pt x="7120633" y="1171384"/>
                </a:lnTo>
                <a:lnTo>
                  <a:pt x="7095036" y="1133487"/>
                </a:lnTo>
                <a:lnTo>
                  <a:pt x="7064914" y="1099266"/>
                </a:lnTo>
                <a:lnTo>
                  <a:pt x="7030692" y="1069144"/>
                </a:lnTo>
                <a:lnTo>
                  <a:pt x="6992795" y="1043546"/>
                </a:lnTo>
                <a:lnTo>
                  <a:pt x="6951648" y="1022898"/>
                </a:lnTo>
                <a:lnTo>
                  <a:pt x="6907675" y="1007624"/>
                </a:lnTo>
                <a:lnTo>
                  <a:pt x="6861301" y="998148"/>
                </a:lnTo>
                <a:lnTo>
                  <a:pt x="6812950" y="994895"/>
                </a:lnTo>
                <a:close/>
              </a:path>
              <a:path w="7169284" h="3612616" extrusionOk="0">
                <a:moveTo>
                  <a:pt x="3827891" y="0"/>
                </a:moveTo>
                <a:lnTo>
                  <a:pt x="2348194" y="1011641"/>
                </a:lnTo>
                <a:lnTo>
                  <a:pt x="2993816" y="1011641"/>
                </a:lnTo>
                <a:lnTo>
                  <a:pt x="3827891"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4" name="Google Shape;173;p20"/>
          <p:cNvSpPr txBox="1"/>
          <p:nvPr/>
        </p:nvSpPr>
        <p:spPr>
          <a:xfrm>
            <a:off x="5921097" y="3833748"/>
            <a:ext cx="3760474" cy="1482306"/>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mj-lt"/>
                <a:ea typeface="Trebuchet MS"/>
                <a:cs typeface="Trebuchet MS"/>
                <a:sym typeface="Trebuchet MS"/>
              </a:rPr>
              <a:t>name(s) of columns to extract</a:t>
            </a:r>
            <a:endParaRPr sz="2800" dirty="0">
              <a:latin typeface="+mj-lt"/>
              <a:ea typeface="Trebuchet MS"/>
              <a:cs typeface="Trebuchet MS"/>
              <a:sym typeface="Trebuchet MS"/>
            </a:endParaRPr>
          </a:p>
          <a:p>
            <a:pPr algn="ctr">
              <a:lnSpc>
                <a:spcPct val="116753"/>
              </a:lnSpc>
            </a:pPr>
            <a:r>
              <a:rPr lang="en-US" sz="2800" dirty="0">
                <a:solidFill>
                  <a:srgbClr val="FFFFFF"/>
                </a:solidFill>
                <a:latin typeface="+mj-lt"/>
                <a:ea typeface="Calibri"/>
                <a:cs typeface="Calibri"/>
                <a:sym typeface="Calibri"/>
              </a:rPr>
              <a:t>(or a select helper) function)</a:t>
            </a:r>
            <a:endParaRPr sz="2800" dirty="0">
              <a:latin typeface="+mj-lt"/>
              <a:ea typeface="Calibri"/>
              <a:cs typeface="Calibri"/>
              <a:sym typeface="Calibri"/>
            </a:endParaRPr>
          </a:p>
        </p:txBody>
      </p:sp>
      <p:sp>
        <p:nvSpPr>
          <p:cNvPr id="15" name="Google Shape;175;p20"/>
          <p:cNvSpPr txBox="1"/>
          <p:nvPr/>
        </p:nvSpPr>
        <p:spPr>
          <a:xfrm>
            <a:off x="3977202" y="3936230"/>
            <a:ext cx="1588982" cy="710036"/>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062" b="1">
                <a:solidFill>
                  <a:srgbClr val="FFFFFF"/>
                </a:solidFill>
                <a:latin typeface="Trebuchet MS"/>
                <a:ea typeface="Trebuchet MS"/>
                <a:cs typeface="Trebuchet MS"/>
                <a:sym typeface="Trebuchet MS"/>
              </a:rPr>
              <a:t>data frame to  transform</a:t>
            </a:r>
            <a:endParaRPr sz="2062">
              <a:latin typeface="Trebuchet MS"/>
              <a:ea typeface="Trebuchet MS"/>
              <a:cs typeface="Trebuchet MS"/>
              <a:sym typeface="Trebuchet MS"/>
            </a:endParaRPr>
          </a:p>
        </p:txBody>
      </p:sp>
      <p:sp>
        <p:nvSpPr>
          <p:cNvPr id="16" name="Google Shape;137;p17"/>
          <p:cNvSpPr/>
          <p:nvPr/>
        </p:nvSpPr>
        <p:spPr>
          <a:xfrm>
            <a:off x="3103888" y="3162302"/>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7" name="Google Shape;138;p17"/>
          <p:cNvSpPr txBox="1"/>
          <p:nvPr/>
        </p:nvSpPr>
        <p:spPr>
          <a:xfrm>
            <a:off x="3233428" y="4082021"/>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0" name="Rectangle 19" hidden="1"/>
          <p:cNvSpPr/>
          <p:nvPr/>
        </p:nvSpPr>
        <p:spPr>
          <a:xfrm>
            <a:off x="2269139" y="2400924"/>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8"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a:solidFill>
                  <a:srgbClr val="000000"/>
                </a:solidFill>
              </a:rPr>
              <a:t>select()</a:t>
            </a:r>
            <a:endParaRPr lang="en-US" dirty="0"/>
          </a:p>
        </p:txBody>
      </p:sp>
      <p:sp>
        <p:nvSpPr>
          <p:cNvPr id="19" name="Google Shape;171;p20"/>
          <p:cNvSpPr txBox="1"/>
          <p:nvPr/>
        </p:nvSpPr>
        <p:spPr>
          <a:xfrm>
            <a:off x="2886227" y="1725727"/>
            <a:ext cx="6487847"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a:t>
            </a:r>
            <a:endParaRPr sz="2652" dirty="0">
              <a:latin typeface="+mj-lt"/>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US" smtClean="0"/>
              <a:pPr/>
              <a:t>14</a:t>
            </a:fld>
            <a:endParaRPr lang="en-US"/>
          </a:p>
        </p:txBody>
      </p:sp>
      <p:sp>
        <p:nvSpPr>
          <p:cNvPr id="23" name="Google Shape;139;p17"/>
          <p:cNvSpPr/>
          <p:nvPr/>
        </p:nvSpPr>
        <p:spPr>
          <a:xfrm>
            <a:off x="1157559" y="3095045"/>
            <a:ext cx="2138765" cy="229079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1072631 w 1666011"/>
              <a:gd name="connsiteY4" fmla="*/ 642549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892349 w 1666011"/>
              <a:gd name="connsiteY2" fmla="*/ 637973 h 2230451"/>
              <a:gd name="connsiteX3" fmla="*/ 513165 w 1666011"/>
              <a:gd name="connsiteY3" fmla="*/ 0 h 2230451"/>
              <a:gd name="connsiteX4" fmla="*/ 1072631 w 1666011"/>
              <a:gd name="connsiteY4" fmla="*/ 642549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747605"/>
              <a:gd name="connsiteY0" fmla="*/ 825308 h 2143901"/>
              <a:gd name="connsiteX1" fmla="*/ 263725 w 1747605"/>
              <a:gd name="connsiteY1" fmla="*/ 561583 h 2143901"/>
              <a:gd name="connsiteX2" fmla="*/ 892349 w 1747605"/>
              <a:gd name="connsiteY2" fmla="*/ 551423 h 2143901"/>
              <a:gd name="connsiteX3" fmla="*/ 1747605 w 1747605"/>
              <a:gd name="connsiteY3" fmla="*/ 0 h 2143901"/>
              <a:gd name="connsiteX4" fmla="*/ 1072631 w 1747605"/>
              <a:gd name="connsiteY4" fmla="*/ 555999 h 2143901"/>
              <a:gd name="connsiteX5" fmla="*/ 1402286 w 1747605"/>
              <a:gd name="connsiteY5" fmla="*/ 561583 h 2143901"/>
              <a:gd name="connsiteX6" fmla="*/ 1666011 w 1747605"/>
              <a:gd name="connsiteY6" fmla="*/ 825308 h 2143901"/>
              <a:gd name="connsiteX7" fmla="*/ 1666011 w 1747605"/>
              <a:gd name="connsiteY7" fmla="*/ 825303 h 2143901"/>
              <a:gd name="connsiteX8" fmla="*/ 1666011 w 1747605"/>
              <a:gd name="connsiteY8" fmla="*/ 825303 h 2143901"/>
              <a:gd name="connsiteX9" fmla="*/ 1666011 w 1747605"/>
              <a:gd name="connsiteY9" fmla="*/ 1220882 h 2143901"/>
              <a:gd name="connsiteX10" fmla="*/ 1666011 w 1747605"/>
              <a:gd name="connsiteY10" fmla="*/ 1880176 h 2143901"/>
              <a:gd name="connsiteX11" fmla="*/ 1402286 w 1747605"/>
              <a:gd name="connsiteY11" fmla="*/ 2143901 h 2143901"/>
              <a:gd name="connsiteX12" fmla="*/ 694171 w 1747605"/>
              <a:gd name="connsiteY12" fmla="*/ 2143901 h 2143901"/>
              <a:gd name="connsiteX13" fmla="*/ 277669 w 1747605"/>
              <a:gd name="connsiteY13" fmla="*/ 2143901 h 2143901"/>
              <a:gd name="connsiteX14" fmla="*/ 277669 w 1747605"/>
              <a:gd name="connsiteY14" fmla="*/ 2143901 h 2143901"/>
              <a:gd name="connsiteX15" fmla="*/ 263725 w 1747605"/>
              <a:gd name="connsiteY15" fmla="*/ 2143901 h 2143901"/>
              <a:gd name="connsiteX16" fmla="*/ 0 w 1747605"/>
              <a:gd name="connsiteY16" fmla="*/ 1880176 h 2143901"/>
              <a:gd name="connsiteX17" fmla="*/ 0 w 1747605"/>
              <a:gd name="connsiteY17" fmla="*/ 1220882 h 2143901"/>
              <a:gd name="connsiteX18" fmla="*/ 0 w 1747605"/>
              <a:gd name="connsiteY18" fmla="*/ 825303 h 2143901"/>
              <a:gd name="connsiteX19" fmla="*/ 0 w 1747605"/>
              <a:gd name="connsiteY19" fmla="*/ 825303 h 2143901"/>
              <a:gd name="connsiteX20" fmla="*/ 0 w 1747605"/>
              <a:gd name="connsiteY20" fmla="*/ 825308 h 2143901"/>
              <a:gd name="connsiteX0" fmla="*/ 0 w 2138765"/>
              <a:gd name="connsiteY0" fmla="*/ 1199428 h 2518021"/>
              <a:gd name="connsiteX1" fmla="*/ 263725 w 2138765"/>
              <a:gd name="connsiteY1" fmla="*/ 935703 h 2518021"/>
              <a:gd name="connsiteX2" fmla="*/ 892349 w 2138765"/>
              <a:gd name="connsiteY2" fmla="*/ 925543 h 2518021"/>
              <a:gd name="connsiteX3" fmla="*/ 2138765 w 2138765"/>
              <a:gd name="connsiteY3" fmla="*/ 0 h 2518021"/>
              <a:gd name="connsiteX4" fmla="*/ 1072631 w 2138765"/>
              <a:gd name="connsiteY4" fmla="*/ 930119 h 2518021"/>
              <a:gd name="connsiteX5" fmla="*/ 1402286 w 2138765"/>
              <a:gd name="connsiteY5" fmla="*/ 935703 h 2518021"/>
              <a:gd name="connsiteX6" fmla="*/ 1666011 w 2138765"/>
              <a:gd name="connsiteY6" fmla="*/ 1199428 h 2518021"/>
              <a:gd name="connsiteX7" fmla="*/ 1666011 w 2138765"/>
              <a:gd name="connsiteY7" fmla="*/ 1199423 h 2518021"/>
              <a:gd name="connsiteX8" fmla="*/ 1666011 w 2138765"/>
              <a:gd name="connsiteY8" fmla="*/ 1199423 h 2518021"/>
              <a:gd name="connsiteX9" fmla="*/ 1666011 w 2138765"/>
              <a:gd name="connsiteY9" fmla="*/ 1595002 h 2518021"/>
              <a:gd name="connsiteX10" fmla="*/ 1666011 w 2138765"/>
              <a:gd name="connsiteY10" fmla="*/ 2254296 h 2518021"/>
              <a:gd name="connsiteX11" fmla="*/ 1402286 w 2138765"/>
              <a:gd name="connsiteY11" fmla="*/ 2518021 h 2518021"/>
              <a:gd name="connsiteX12" fmla="*/ 694171 w 2138765"/>
              <a:gd name="connsiteY12" fmla="*/ 2518021 h 2518021"/>
              <a:gd name="connsiteX13" fmla="*/ 277669 w 2138765"/>
              <a:gd name="connsiteY13" fmla="*/ 2518021 h 2518021"/>
              <a:gd name="connsiteX14" fmla="*/ 277669 w 2138765"/>
              <a:gd name="connsiteY14" fmla="*/ 2518021 h 2518021"/>
              <a:gd name="connsiteX15" fmla="*/ 263725 w 2138765"/>
              <a:gd name="connsiteY15" fmla="*/ 2518021 h 2518021"/>
              <a:gd name="connsiteX16" fmla="*/ 0 w 2138765"/>
              <a:gd name="connsiteY16" fmla="*/ 2254296 h 2518021"/>
              <a:gd name="connsiteX17" fmla="*/ 0 w 2138765"/>
              <a:gd name="connsiteY17" fmla="*/ 1595002 h 2518021"/>
              <a:gd name="connsiteX18" fmla="*/ 0 w 2138765"/>
              <a:gd name="connsiteY18" fmla="*/ 1199423 h 2518021"/>
              <a:gd name="connsiteX19" fmla="*/ 0 w 2138765"/>
              <a:gd name="connsiteY19" fmla="*/ 1199423 h 2518021"/>
              <a:gd name="connsiteX20" fmla="*/ 0 w 2138765"/>
              <a:gd name="connsiteY20" fmla="*/ 1199428 h 2518021"/>
              <a:gd name="connsiteX0" fmla="*/ 0 w 2138765"/>
              <a:gd name="connsiteY0" fmla="*/ 1199428 h 2518021"/>
              <a:gd name="connsiteX1" fmla="*/ 263725 w 2138765"/>
              <a:gd name="connsiteY1" fmla="*/ 935703 h 2518021"/>
              <a:gd name="connsiteX2" fmla="*/ 892349 w 2138765"/>
              <a:gd name="connsiteY2" fmla="*/ 925543 h 2518021"/>
              <a:gd name="connsiteX3" fmla="*/ 2138765 w 2138765"/>
              <a:gd name="connsiteY3" fmla="*/ 0 h 2518021"/>
              <a:gd name="connsiteX4" fmla="*/ 1138671 w 2138765"/>
              <a:gd name="connsiteY4" fmla="*/ 941287 h 2518021"/>
              <a:gd name="connsiteX5" fmla="*/ 1402286 w 2138765"/>
              <a:gd name="connsiteY5" fmla="*/ 935703 h 2518021"/>
              <a:gd name="connsiteX6" fmla="*/ 1666011 w 2138765"/>
              <a:gd name="connsiteY6" fmla="*/ 1199428 h 2518021"/>
              <a:gd name="connsiteX7" fmla="*/ 1666011 w 2138765"/>
              <a:gd name="connsiteY7" fmla="*/ 1199423 h 2518021"/>
              <a:gd name="connsiteX8" fmla="*/ 1666011 w 2138765"/>
              <a:gd name="connsiteY8" fmla="*/ 1199423 h 2518021"/>
              <a:gd name="connsiteX9" fmla="*/ 1666011 w 2138765"/>
              <a:gd name="connsiteY9" fmla="*/ 1595002 h 2518021"/>
              <a:gd name="connsiteX10" fmla="*/ 1666011 w 2138765"/>
              <a:gd name="connsiteY10" fmla="*/ 2254296 h 2518021"/>
              <a:gd name="connsiteX11" fmla="*/ 1402286 w 2138765"/>
              <a:gd name="connsiteY11" fmla="*/ 2518021 h 2518021"/>
              <a:gd name="connsiteX12" fmla="*/ 694171 w 2138765"/>
              <a:gd name="connsiteY12" fmla="*/ 2518021 h 2518021"/>
              <a:gd name="connsiteX13" fmla="*/ 277669 w 2138765"/>
              <a:gd name="connsiteY13" fmla="*/ 2518021 h 2518021"/>
              <a:gd name="connsiteX14" fmla="*/ 277669 w 2138765"/>
              <a:gd name="connsiteY14" fmla="*/ 2518021 h 2518021"/>
              <a:gd name="connsiteX15" fmla="*/ 263725 w 2138765"/>
              <a:gd name="connsiteY15" fmla="*/ 2518021 h 2518021"/>
              <a:gd name="connsiteX16" fmla="*/ 0 w 2138765"/>
              <a:gd name="connsiteY16" fmla="*/ 2254296 h 2518021"/>
              <a:gd name="connsiteX17" fmla="*/ 0 w 2138765"/>
              <a:gd name="connsiteY17" fmla="*/ 1595002 h 2518021"/>
              <a:gd name="connsiteX18" fmla="*/ 0 w 2138765"/>
              <a:gd name="connsiteY18" fmla="*/ 1199423 h 2518021"/>
              <a:gd name="connsiteX19" fmla="*/ 0 w 2138765"/>
              <a:gd name="connsiteY19" fmla="*/ 1199423 h 2518021"/>
              <a:gd name="connsiteX20" fmla="*/ 0 w 2138765"/>
              <a:gd name="connsiteY20" fmla="*/ 1199428 h 251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38765" h="2518021">
                <a:moveTo>
                  <a:pt x="0" y="1199428"/>
                </a:moveTo>
                <a:cubicBezTo>
                  <a:pt x="0" y="1053777"/>
                  <a:pt x="118074" y="935703"/>
                  <a:pt x="263725" y="935703"/>
                </a:cubicBezTo>
                <a:lnTo>
                  <a:pt x="892349" y="925543"/>
                </a:lnTo>
                <a:lnTo>
                  <a:pt x="2138765" y="0"/>
                </a:lnTo>
                <a:lnTo>
                  <a:pt x="1138671" y="941287"/>
                </a:lnTo>
                <a:cubicBezTo>
                  <a:pt x="1401803" y="941287"/>
                  <a:pt x="1139154" y="935703"/>
                  <a:pt x="1402286" y="935703"/>
                </a:cubicBezTo>
                <a:cubicBezTo>
                  <a:pt x="1547937" y="935703"/>
                  <a:pt x="1666011" y="1053777"/>
                  <a:pt x="1666011" y="1199428"/>
                </a:cubicBezTo>
                <a:lnTo>
                  <a:pt x="1666011" y="1199423"/>
                </a:lnTo>
                <a:lnTo>
                  <a:pt x="1666011" y="1199423"/>
                </a:lnTo>
                <a:lnTo>
                  <a:pt x="1666011" y="1595002"/>
                </a:lnTo>
                <a:lnTo>
                  <a:pt x="1666011" y="2254296"/>
                </a:lnTo>
                <a:cubicBezTo>
                  <a:pt x="1666011" y="2399947"/>
                  <a:pt x="1547937" y="2518021"/>
                  <a:pt x="1402286" y="2518021"/>
                </a:cubicBezTo>
                <a:lnTo>
                  <a:pt x="694171" y="2518021"/>
                </a:lnTo>
                <a:lnTo>
                  <a:pt x="277669" y="2518021"/>
                </a:lnTo>
                <a:lnTo>
                  <a:pt x="277669" y="2518021"/>
                </a:lnTo>
                <a:lnTo>
                  <a:pt x="263725" y="2518021"/>
                </a:lnTo>
                <a:cubicBezTo>
                  <a:pt x="118074" y="2518021"/>
                  <a:pt x="0" y="2399947"/>
                  <a:pt x="0" y="2254296"/>
                </a:cubicBezTo>
                <a:lnTo>
                  <a:pt x="0" y="1595002"/>
                </a:lnTo>
                <a:lnTo>
                  <a:pt x="0" y="1199423"/>
                </a:lnTo>
                <a:lnTo>
                  <a:pt x="0" y="1199423"/>
                </a:lnTo>
                <a:lnTo>
                  <a:pt x="0" y="1199428"/>
                </a:lnTo>
                <a:close/>
              </a:path>
            </a:pathLst>
          </a:custGeom>
          <a:solidFill>
            <a:srgbClr val="929292"/>
          </a:solidFill>
          <a:ln>
            <a:noFill/>
          </a:ln>
        </p:spPr>
        <p:txBody>
          <a:bodyPr spcFirstLastPara="1" wrap="square" lIns="0" tIns="0" rIns="0" bIns="0" anchor="t" anchorCtr="0">
            <a:noAutofit/>
          </a:bodyPr>
          <a:lstStyle/>
          <a:p>
            <a:endParaRPr sz="964"/>
          </a:p>
        </p:txBody>
      </p:sp>
      <p:sp>
        <p:nvSpPr>
          <p:cNvPr id="24" name="Google Shape;140;p17"/>
          <p:cNvSpPr txBox="1"/>
          <p:nvPr/>
        </p:nvSpPr>
        <p:spPr>
          <a:xfrm>
            <a:off x="1338672" y="4115120"/>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21" name="Google Shape;199;p22" hidden="1"/>
          <p:cNvGraphicFramePr/>
          <p:nvPr>
            <p:extLst>
              <p:ext uri="{D42A27DB-BD31-4B8C-83A1-F6EECF244321}">
                <p14:modId xmlns:p14="http://schemas.microsoft.com/office/powerpoint/2010/main" val="4171489470"/>
              </p:ext>
            </p:extLst>
          </p:nvPr>
        </p:nvGraphicFramePr>
        <p:xfrm>
          <a:off x="6870169" y="3499933"/>
          <a:ext cx="3884753" cy="3171090"/>
        </p:xfrm>
        <a:graphic>
          <a:graphicData uri="http://schemas.openxmlformats.org/drawingml/2006/table">
            <a:tbl>
              <a:tblPr>
                <a:noFill/>
                <a:tableStyleId>{71CB66AA-850D-4605-A19E-2ED404D436C7}</a:tableStyleId>
              </a:tblPr>
              <a:tblGrid>
                <a:gridCol w="2180430">
                  <a:extLst>
                    <a:ext uri="{9D8B030D-6E8A-4147-A177-3AD203B41FA5}">
                      <a16:colId xmlns:a16="http://schemas.microsoft.com/office/drawing/2014/main" val="20000"/>
                    </a:ext>
                  </a:extLst>
                </a:gridCol>
                <a:gridCol w="1704323">
                  <a:extLst>
                    <a:ext uri="{9D8B030D-6E8A-4147-A177-3AD203B41FA5}">
                      <a16:colId xmlns:a16="http://schemas.microsoft.com/office/drawing/2014/main" val="20001"/>
                    </a:ext>
                  </a:extLst>
                </a:gridCol>
              </a:tblGrid>
              <a:tr h="459090">
                <a:tc>
                  <a:txBody>
                    <a:bodyPr/>
                    <a:lstStyle/>
                    <a:p>
                      <a:pPr marL="0" lvl="0" indent="0" algn="ctr" rtl="0">
                        <a:spcBef>
                          <a:spcPts val="0"/>
                        </a:spcBef>
                        <a:spcAft>
                          <a:spcPts val="0"/>
                        </a:spcAft>
                        <a:buNone/>
                      </a:pPr>
                      <a:r>
                        <a:rPr lang="en-US" sz="1200" b="1" dirty="0">
                          <a:solidFill>
                            <a:schemeClr val="lt1"/>
                          </a:solidFill>
                        </a:rPr>
                        <a:t>description</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tc>
                  <a:txBody>
                    <a:bodyPr/>
                    <a:lstStyle/>
                    <a:p>
                      <a:pPr marL="0" lvl="0" indent="0" algn="ctr" rtl="0">
                        <a:spcBef>
                          <a:spcPts val="0"/>
                        </a:spcBef>
                        <a:spcAft>
                          <a:spcPts val="0"/>
                        </a:spcAft>
                        <a:buNone/>
                      </a:pPr>
                      <a:r>
                        <a:rPr lang="en-US" sz="1200" b="1" dirty="0">
                          <a:solidFill>
                            <a:schemeClr val="lt1"/>
                          </a:solidFill>
                        </a:rPr>
                        <a:t>department</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extLst>
                  <a:ext uri="{0D108BD9-81ED-4DB2-BD59-A6C34878D82A}">
                    <a16:rowId xmlns:a16="http://schemas.microsoft.com/office/drawing/2014/main" val="10000"/>
                  </a:ext>
                </a:extLst>
              </a:tr>
              <a:tr h="717345">
                <a:tc>
                  <a:txBody>
                    <a:bodyPr/>
                    <a:lstStyle/>
                    <a:p>
                      <a:pPr marL="0" lvl="0" indent="0" algn="ctr" rtl="0">
                        <a:spcBef>
                          <a:spcPts val="0"/>
                        </a:spcBef>
                        <a:spcAft>
                          <a:spcPts val="0"/>
                        </a:spcAft>
                        <a:buNone/>
                      </a:pPr>
                      <a:r>
                        <a:rPr lang="en-US" sz="1200" dirty="0"/>
                        <a:t>PROTHROMBIN TIME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a:t>INTERNAL MEDICINE CLINIC</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717345">
                <a:tc>
                  <a:txBody>
                    <a:bodyPr/>
                    <a:lstStyle/>
                    <a:p>
                      <a:pPr marL="0" lvl="0" indent="0" algn="ctr" rtl="0">
                        <a:spcBef>
                          <a:spcPts val="0"/>
                        </a:spcBef>
                        <a:spcAft>
                          <a:spcPts val="0"/>
                        </a:spcAft>
                        <a:buNone/>
                      </a:pPr>
                      <a:r>
                        <a:rPr lang="en-US" sz="1200" dirty="0"/>
                        <a:t>BASIC METABOLIC PANEL</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INTERNAL MEDICINE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r h="717345">
                <a:tc>
                  <a:txBody>
                    <a:bodyPr/>
                    <a:lstStyle/>
                    <a:p>
                      <a:pPr marL="0" lvl="0" indent="0" algn="ctr" rtl="0">
                        <a:spcBef>
                          <a:spcPts val="0"/>
                        </a:spcBef>
                        <a:spcAft>
                          <a:spcPts val="0"/>
                        </a:spcAft>
                        <a:buNone/>
                      </a:pPr>
                      <a:r>
                        <a:rPr lang="en-US" sz="1200"/>
                        <a:t>THYROID STIMULATING HORMONE</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559965">
                <a:tc>
                  <a:txBody>
                    <a:bodyPr/>
                    <a:lstStyle/>
                    <a:p>
                      <a:pPr marL="0" lvl="0" indent="0" algn="ctr" rtl="0">
                        <a:spcBef>
                          <a:spcPts val="0"/>
                        </a:spcBef>
                        <a:spcAft>
                          <a:spcPts val="0"/>
                        </a:spcAft>
                        <a:buNone/>
                      </a:pPr>
                      <a:r>
                        <a:rPr lang="en-US" sz="1200" dirty="0"/>
                        <a:t>T4, FREE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4"/>
                  </a:ext>
                </a:extLst>
              </a:tr>
            </a:tbl>
          </a:graphicData>
        </a:graphic>
      </p:graphicFrame>
      <p:sp>
        <p:nvSpPr>
          <p:cNvPr id="18" name="Google Shape;197;p22"/>
          <p:cNvSpPr/>
          <p:nvPr/>
        </p:nvSpPr>
        <p:spPr>
          <a:xfrm>
            <a:off x="6914868" y="5061128"/>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3" name="Google Shape;196;p22"/>
          <p:cNvSpPr txBox="1"/>
          <p:nvPr/>
        </p:nvSpPr>
        <p:spPr>
          <a:xfrm>
            <a:off x="2720788" y="3556147"/>
            <a:ext cx="2230187" cy="409471"/>
          </a:xfrm>
          <a:prstGeom prst="rect">
            <a:avLst/>
          </a:prstGeom>
          <a:noFill/>
          <a:ln>
            <a:noFill/>
          </a:ln>
        </p:spPr>
        <p:txBody>
          <a:bodyPr spcFirstLastPara="1" wrap="square" lIns="0" tIns="8156" rIns="0" bIns="0" anchor="t" anchorCtr="0">
            <a:noAutofit/>
          </a:bodyPr>
          <a:lstStyle/>
          <a:p>
            <a:pPr marL="6803"/>
            <a:r>
              <a:rPr lang="en-US" sz="2400" b="1" dirty="0" err="1">
                <a:solidFill>
                  <a:srgbClr val="0365C0"/>
                </a:solidFill>
                <a:latin typeface="+mj-lt"/>
                <a:ea typeface="Courier New"/>
                <a:cs typeface="Consolas" panose="020B0609020204030204" pitchFamily="49" charset="0"/>
                <a:sym typeface="Courier New"/>
              </a:rPr>
              <a:t>covid_testing</a:t>
            </a:r>
            <a:endParaRPr sz="2196" b="1" dirty="0">
              <a:latin typeface="+mj-lt"/>
              <a:ea typeface="Calibri"/>
              <a:cs typeface="Calibri"/>
              <a:sym typeface="Calibri"/>
            </a:endParaRPr>
          </a:p>
        </p:txBody>
      </p:sp>
      <p:sp>
        <p:nvSpPr>
          <p:cNvPr id="14" name="Google Shape;131;p17"/>
          <p:cNvSpPr/>
          <p:nvPr/>
        </p:nvSpPr>
        <p:spPr>
          <a:xfrm>
            <a:off x="2182744" y="2489144"/>
            <a:ext cx="8642797"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5" name="Rectangle 14"/>
          <p:cNvSpPr/>
          <p:nvPr/>
        </p:nvSpPr>
        <p:spPr>
          <a:xfrm>
            <a:off x="2182744" y="2568560"/>
            <a:ext cx="8642798"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6" name="Google Shape;171;p20"/>
          <p:cNvSpPr txBox="1"/>
          <p:nvPr/>
        </p:nvSpPr>
        <p:spPr>
          <a:xfrm>
            <a:off x="2886227" y="1725727"/>
            <a:ext cx="8266444"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 </a:t>
            </a:r>
            <a:r>
              <a:rPr lang="en-US" sz="3200" b="1" dirty="0">
                <a:latin typeface="+mj-lt"/>
                <a:ea typeface="Calibri"/>
                <a:cs typeface="Calibri"/>
                <a:sym typeface="Calibri"/>
              </a:rPr>
              <a:t>by name</a:t>
            </a:r>
            <a:endParaRPr sz="2652" b="1" dirty="0">
              <a:latin typeface="+mj-lt"/>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3122000692"/>
              </p:ext>
            </p:extLst>
          </p:nvPr>
        </p:nvGraphicFramePr>
        <p:xfrm>
          <a:off x="1422881" y="4157840"/>
          <a:ext cx="4826000" cy="2233477"/>
        </p:xfrm>
        <a:graphic>
          <a:graphicData uri="http://schemas.openxmlformats.org/drawingml/2006/table">
            <a:tbl>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a:solidFill>
                            <a:srgbClr val="FFFFFF"/>
                          </a:solidFill>
                          <a:effectLst/>
                          <a:latin typeface="Arial" panose="020B0604020202020204" pitchFamily="34" charset="0"/>
                        </a:rPr>
                        <a:t>first_name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01110533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868112959"/>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574073067"/>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559666717"/>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penny</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targaryen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extLst>
                  <a:ext uri="{0D108BD9-81ED-4DB2-BD59-A6C34878D82A}">
                    <a16:rowId xmlns:a16="http://schemas.microsoft.com/office/drawing/2014/main" val="331576234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863271790"/>
              </p:ext>
            </p:extLst>
          </p:nvPr>
        </p:nvGraphicFramePr>
        <p:xfrm>
          <a:off x="8100575" y="4151236"/>
          <a:ext cx="2362200" cy="2233477"/>
        </p:xfrm>
        <a:graphic>
          <a:graphicData uri="http://schemas.openxmlformats.org/drawingml/2006/table">
            <a:tbl>
              <a:tblPr/>
              <a:tblGrid>
                <a:gridCol w="1092200">
                  <a:extLst>
                    <a:ext uri="{9D8B030D-6E8A-4147-A177-3AD203B41FA5}">
                      <a16:colId xmlns:a16="http://schemas.microsoft.com/office/drawing/2014/main" val="346107332"/>
                    </a:ext>
                  </a:extLst>
                </a:gridCol>
                <a:gridCol w="1270000">
                  <a:extLst>
                    <a:ext uri="{9D8B030D-6E8A-4147-A177-3AD203B41FA5}">
                      <a16:colId xmlns:a16="http://schemas.microsoft.com/office/drawing/2014/main" val="110457162"/>
                    </a:ext>
                  </a:extLst>
                </a:gridCol>
              </a:tblGrid>
              <a:tr h="734025">
                <a:tc>
                  <a:txBody>
                    <a:bodyPr/>
                    <a:lstStyle/>
                    <a:p>
                      <a:pPr algn="ctr" rtl="0" fontAlgn="ctr"/>
                      <a:r>
                        <a:rPr lang="en-US" sz="18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err="1">
                          <a:solidFill>
                            <a:srgbClr val="FFFFFF"/>
                          </a:solidFill>
                          <a:effectLst/>
                          <a:latin typeface="Arial" panose="020B0604020202020204" pitchFamily="34" charset="0"/>
                        </a:rPr>
                        <a:t>last_name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0289105"/>
                  </a:ext>
                </a:extLst>
              </a:tr>
              <a:tr h="368975">
                <a:tc>
                  <a:txBody>
                    <a:bodyPr/>
                    <a:lstStyle/>
                    <a:p>
                      <a:pPr algn="ctr" rtl="0" fontAlgn="ctr"/>
                      <a:r>
                        <a:rPr lang="en-US" sz="1800" b="0" i="0" u="none" strike="noStrike">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960000228"/>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765887066"/>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134464694"/>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targaryen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504530610"/>
                  </a:ext>
                </a:extLst>
              </a:tr>
            </a:tbl>
          </a:graphicData>
        </a:graphic>
      </p:graphicFrame>
      <p:sp>
        <p:nvSpPr>
          <p:cNvPr id="20" name="Google Shape;196;p22"/>
          <p:cNvSpPr txBox="1"/>
          <p:nvPr/>
        </p:nvSpPr>
        <p:spPr>
          <a:xfrm rot="5400000">
            <a:off x="6169706" y="5243726"/>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4" name="Google Shape;196;p22"/>
          <p:cNvSpPr txBox="1"/>
          <p:nvPr/>
        </p:nvSpPr>
        <p:spPr>
          <a:xfrm>
            <a:off x="3531767" y="6269660"/>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5"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dirty="0">
                <a:solidFill>
                  <a:srgbClr val="000000"/>
                </a:solidFill>
              </a:rPr>
              <a:t>select()</a:t>
            </a:r>
            <a:endParaRPr lang="en-US" dirty="0"/>
          </a:p>
        </p:txBody>
      </p:sp>
      <p:sp>
        <p:nvSpPr>
          <p:cNvPr id="2" name="Slide Number Placeholder 1"/>
          <p:cNvSpPr>
            <a:spLocks noGrp="1"/>
          </p:cNvSpPr>
          <p:nvPr>
            <p:ph type="sldNum" idx="12"/>
          </p:nvPr>
        </p:nvSpPr>
        <p:spPr/>
        <p:txBody>
          <a:bodyPr/>
          <a:lstStyle/>
          <a:p>
            <a:fld id="{00000000-1234-1234-1234-123412341234}" type="slidenum">
              <a:rPr lang="en-US" smtClean="0"/>
              <a:pPr/>
              <a:t>15</a:t>
            </a:fld>
            <a:endParaRPr lang="en-US"/>
          </a:p>
        </p:txBody>
      </p:sp>
    </p:spTree>
    <p:extLst>
      <p:ext uri="{BB962C8B-B14F-4D97-AF65-F5344CB8AC3E}">
        <p14:creationId xmlns:p14="http://schemas.microsoft.com/office/powerpoint/2010/main" val="3961063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21" name="Google Shape;199;p22" hidden="1"/>
          <p:cNvGraphicFramePr/>
          <p:nvPr/>
        </p:nvGraphicFramePr>
        <p:xfrm>
          <a:off x="6870169" y="3499933"/>
          <a:ext cx="3884753" cy="3171090"/>
        </p:xfrm>
        <a:graphic>
          <a:graphicData uri="http://schemas.openxmlformats.org/drawingml/2006/table">
            <a:tbl>
              <a:tblPr>
                <a:noFill/>
                <a:tableStyleId>{71CB66AA-850D-4605-A19E-2ED404D436C7}</a:tableStyleId>
              </a:tblPr>
              <a:tblGrid>
                <a:gridCol w="2180430">
                  <a:extLst>
                    <a:ext uri="{9D8B030D-6E8A-4147-A177-3AD203B41FA5}">
                      <a16:colId xmlns:a16="http://schemas.microsoft.com/office/drawing/2014/main" val="20000"/>
                    </a:ext>
                  </a:extLst>
                </a:gridCol>
                <a:gridCol w="1704323">
                  <a:extLst>
                    <a:ext uri="{9D8B030D-6E8A-4147-A177-3AD203B41FA5}">
                      <a16:colId xmlns:a16="http://schemas.microsoft.com/office/drawing/2014/main" val="20001"/>
                    </a:ext>
                  </a:extLst>
                </a:gridCol>
              </a:tblGrid>
              <a:tr h="459090">
                <a:tc>
                  <a:txBody>
                    <a:bodyPr/>
                    <a:lstStyle/>
                    <a:p>
                      <a:pPr marL="0" lvl="0" indent="0" algn="ctr" rtl="0">
                        <a:spcBef>
                          <a:spcPts val="0"/>
                        </a:spcBef>
                        <a:spcAft>
                          <a:spcPts val="0"/>
                        </a:spcAft>
                        <a:buNone/>
                      </a:pPr>
                      <a:r>
                        <a:rPr lang="en-US" sz="1200" b="1" dirty="0">
                          <a:solidFill>
                            <a:schemeClr val="lt1"/>
                          </a:solidFill>
                        </a:rPr>
                        <a:t>description</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tc>
                  <a:txBody>
                    <a:bodyPr/>
                    <a:lstStyle/>
                    <a:p>
                      <a:pPr marL="0" lvl="0" indent="0" algn="ctr" rtl="0">
                        <a:spcBef>
                          <a:spcPts val="0"/>
                        </a:spcBef>
                        <a:spcAft>
                          <a:spcPts val="0"/>
                        </a:spcAft>
                        <a:buNone/>
                      </a:pPr>
                      <a:r>
                        <a:rPr lang="en-US" sz="1200" b="1" dirty="0">
                          <a:solidFill>
                            <a:schemeClr val="lt1"/>
                          </a:solidFill>
                        </a:rPr>
                        <a:t>department</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extLst>
                  <a:ext uri="{0D108BD9-81ED-4DB2-BD59-A6C34878D82A}">
                    <a16:rowId xmlns:a16="http://schemas.microsoft.com/office/drawing/2014/main" val="10000"/>
                  </a:ext>
                </a:extLst>
              </a:tr>
              <a:tr h="717345">
                <a:tc>
                  <a:txBody>
                    <a:bodyPr/>
                    <a:lstStyle/>
                    <a:p>
                      <a:pPr marL="0" lvl="0" indent="0" algn="ctr" rtl="0">
                        <a:spcBef>
                          <a:spcPts val="0"/>
                        </a:spcBef>
                        <a:spcAft>
                          <a:spcPts val="0"/>
                        </a:spcAft>
                        <a:buNone/>
                      </a:pPr>
                      <a:r>
                        <a:rPr lang="en-US" sz="1200" dirty="0"/>
                        <a:t>PROTHROMBIN TIME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a:t>INTERNAL MEDICINE CLINIC</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717345">
                <a:tc>
                  <a:txBody>
                    <a:bodyPr/>
                    <a:lstStyle/>
                    <a:p>
                      <a:pPr marL="0" lvl="0" indent="0" algn="ctr" rtl="0">
                        <a:spcBef>
                          <a:spcPts val="0"/>
                        </a:spcBef>
                        <a:spcAft>
                          <a:spcPts val="0"/>
                        </a:spcAft>
                        <a:buNone/>
                      </a:pPr>
                      <a:r>
                        <a:rPr lang="en-US" sz="1200" dirty="0"/>
                        <a:t>BASIC METABOLIC PANEL</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INTERNAL MEDICINE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r h="717345">
                <a:tc>
                  <a:txBody>
                    <a:bodyPr/>
                    <a:lstStyle/>
                    <a:p>
                      <a:pPr marL="0" lvl="0" indent="0" algn="ctr" rtl="0">
                        <a:spcBef>
                          <a:spcPts val="0"/>
                        </a:spcBef>
                        <a:spcAft>
                          <a:spcPts val="0"/>
                        </a:spcAft>
                        <a:buNone/>
                      </a:pPr>
                      <a:r>
                        <a:rPr lang="en-US" sz="1200"/>
                        <a:t>THYROID STIMULATING HORMONE</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559965">
                <a:tc>
                  <a:txBody>
                    <a:bodyPr/>
                    <a:lstStyle/>
                    <a:p>
                      <a:pPr marL="0" lvl="0" indent="0" algn="ctr" rtl="0">
                        <a:spcBef>
                          <a:spcPts val="0"/>
                        </a:spcBef>
                        <a:spcAft>
                          <a:spcPts val="0"/>
                        </a:spcAft>
                        <a:buNone/>
                      </a:pPr>
                      <a:r>
                        <a:rPr lang="en-US" sz="1200" dirty="0"/>
                        <a:t>T4, FREE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4"/>
                  </a:ext>
                </a:extLst>
              </a:tr>
            </a:tbl>
          </a:graphicData>
        </a:graphic>
      </p:graphicFrame>
      <p:sp>
        <p:nvSpPr>
          <p:cNvPr id="18" name="Google Shape;197;p22"/>
          <p:cNvSpPr/>
          <p:nvPr/>
        </p:nvSpPr>
        <p:spPr>
          <a:xfrm>
            <a:off x="7017431" y="5142137"/>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3" name="Google Shape;196;p22"/>
          <p:cNvSpPr txBox="1"/>
          <p:nvPr/>
        </p:nvSpPr>
        <p:spPr>
          <a:xfrm>
            <a:off x="2823351" y="3637156"/>
            <a:ext cx="2230187" cy="409471"/>
          </a:xfrm>
          <a:prstGeom prst="rect">
            <a:avLst/>
          </a:prstGeom>
          <a:noFill/>
          <a:ln>
            <a:noFill/>
          </a:ln>
        </p:spPr>
        <p:txBody>
          <a:bodyPr spcFirstLastPara="1" wrap="square" lIns="0" tIns="8156" rIns="0" bIns="0" anchor="t" anchorCtr="0">
            <a:noAutofit/>
          </a:bodyPr>
          <a:lstStyle/>
          <a:p>
            <a:pPr marL="6803"/>
            <a:r>
              <a:rPr lang="en-US" sz="2400" b="1" dirty="0" err="1">
                <a:solidFill>
                  <a:srgbClr val="0365C0"/>
                </a:solidFill>
                <a:latin typeface="+mj-lt"/>
                <a:ea typeface="Courier New"/>
                <a:cs typeface="Consolas" panose="020B0609020204030204" pitchFamily="49" charset="0"/>
                <a:sym typeface="Courier New"/>
              </a:rPr>
              <a:t>covid_testing</a:t>
            </a:r>
            <a:endParaRPr sz="2196" b="1" dirty="0">
              <a:latin typeface="+mj-lt"/>
              <a:ea typeface="Calibri"/>
              <a:cs typeface="Calibri"/>
              <a:sym typeface="Calibri"/>
            </a:endParaRPr>
          </a:p>
        </p:txBody>
      </p:sp>
      <p:sp>
        <p:nvSpPr>
          <p:cNvPr id="14" name="Google Shape;131;p17"/>
          <p:cNvSpPr/>
          <p:nvPr/>
        </p:nvSpPr>
        <p:spPr>
          <a:xfrm>
            <a:off x="1747431" y="2411815"/>
            <a:ext cx="9081207"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5" name="Rectangle 14"/>
          <p:cNvSpPr/>
          <p:nvPr/>
        </p:nvSpPr>
        <p:spPr>
          <a:xfrm>
            <a:off x="1747431" y="2491231"/>
            <a:ext cx="9081208"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6" name="Google Shape;171;p20"/>
          <p:cNvSpPr txBox="1"/>
          <p:nvPr/>
        </p:nvSpPr>
        <p:spPr>
          <a:xfrm>
            <a:off x="2162981" y="1730844"/>
            <a:ext cx="8266444"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 </a:t>
            </a:r>
            <a:r>
              <a:rPr lang="en-US" sz="3200" b="1" dirty="0">
                <a:latin typeface="+mj-lt"/>
                <a:ea typeface="Calibri"/>
                <a:cs typeface="Calibri"/>
                <a:sym typeface="Calibri"/>
              </a:rPr>
              <a:t>by name</a:t>
            </a:r>
            <a:endParaRPr sz="2652" b="1" dirty="0">
              <a:latin typeface="+mj-lt"/>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4284955876"/>
              </p:ext>
            </p:extLst>
          </p:nvPr>
        </p:nvGraphicFramePr>
        <p:xfrm>
          <a:off x="1525444" y="4238849"/>
          <a:ext cx="4826000" cy="2233477"/>
        </p:xfrm>
        <a:graphic>
          <a:graphicData uri="http://schemas.openxmlformats.org/drawingml/2006/table">
            <a:tbl>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i="0" u="none" strike="noStrike" dirty="0" err="1">
                          <a:solidFill>
                            <a:srgbClr val="FFFFFF"/>
                          </a:solidFill>
                          <a:effectLst/>
                          <a:latin typeface="Arial" panose="020B0604020202020204" pitchFamily="34" charset="0"/>
                        </a:rPr>
                        <a:t>mrn</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dirty="0" err="1">
                          <a:solidFill>
                            <a:srgbClr val="FFFFFF"/>
                          </a:solidFill>
                          <a:effectLst/>
                          <a:latin typeface="Arial" panose="020B0604020202020204" pitchFamily="34" charset="0"/>
                        </a:rPr>
                        <a:t>first_name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err="1">
                          <a:solidFill>
                            <a:srgbClr val="FFFFFF"/>
                          </a:solidFill>
                          <a:effectLst/>
                          <a:latin typeface="Arial" panose="020B0604020202020204" pitchFamily="34" charset="0"/>
                        </a:rPr>
                        <a:t>last_name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201110533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sarella</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868112959"/>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alester</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574073067"/>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jhezane</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westerling</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559666717"/>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penny</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targaryen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331576234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690820848"/>
              </p:ext>
            </p:extLst>
          </p:nvPr>
        </p:nvGraphicFramePr>
        <p:xfrm>
          <a:off x="7998012" y="4232245"/>
          <a:ext cx="2567326" cy="2233477"/>
        </p:xfrm>
        <a:graphic>
          <a:graphicData uri="http://schemas.openxmlformats.org/drawingml/2006/table">
            <a:tbl>
              <a:tblPr/>
              <a:tblGrid>
                <a:gridCol w="1351051">
                  <a:extLst>
                    <a:ext uri="{9D8B030D-6E8A-4147-A177-3AD203B41FA5}">
                      <a16:colId xmlns:a16="http://schemas.microsoft.com/office/drawing/2014/main" val="346107332"/>
                    </a:ext>
                  </a:extLst>
                </a:gridCol>
                <a:gridCol w="1216275">
                  <a:extLst>
                    <a:ext uri="{9D8B030D-6E8A-4147-A177-3AD203B41FA5}">
                      <a16:colId xmlns:a16="http://schemas.microsoft.com/office/drawing/2014/main" val="110457162"/>
                    </a:ext>
                  </a:extLst>
                </a:gridCol>
              </a:tblGrid>
              <a:tr h="734025">
                <a:tc>
                  <a:txBody>
                    <a:bodyPr/>
                    <a:lstStyle/>
                    <a:p>
                      <a:pPr algn="ctr" rtl="0" fontAlgn="ctr"/>
                      <a:r>
                        <a:rPr lang="en-US" sz="1800" b="1" i="0" u="none" strike="noStrike" dirty="0" err="1">
                          <a:solidFill>
                            <a:srgbClr val="FFFFFF"/>
                          </a:solidFill>
                          <a:effectLst/>
                          <a:latin typeface="Arial" panose="020B0604020202020204" pitchFamily="34" charset="0"/>
                        </a:rPr>
                        <a:t>first_name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0289105"/>
                  </a:ext>
                </a:extLst>
              </a:tr>
              <a:tr h="368975">
                <a:tc>
                  <a:txBody>
                    <a:bodyPr/>
                    <a:lstStyle/>
                    <a:p>
                      <a:pPr algn="ctr" rtl="0" fontAlgn="ctr"/>
                      <a:r>
                        <a:rPr lang="en-US" sz="1800" b="0" i="0" u="none" strike="noStrike" dirty="0" err="1">
                          <a:solidFill>
                            <a:srgbClr val="000000"/>
                          </a:solidFill>
                          <a:effectLst/>
                          <a:latin typeface="Arial" panose="020B0604020202020204" pitchFamily="34" charset="0"/>
                        </a:rPr>
                        <a:t>sarella</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960000228"/>
                  </a:ext>
                </a:extLst>
              </a:tr>
              <a:tr h="380751">
                <a:tc>
                  <a:txBody>
                    <a:bodyPr/>
                    <a:lstStyle/>
                    <a:p>
                      <a:pPr algn="ctr" rtl="0" fontAlgn="ctr"/>
                      <a:r>
                        <a:rPr lang="en-US" sz="1800" b="0" i="0" u="none" strike="noStrike" dirty="0" err="1">
                          <a:solidFill>
                            <a:srgbClr val="000000"/>
                          </a:solidFill>
                          <a:effectLst/>
                          <a:latin typeface="Arial" panose="020B0604020202020204" pitchFamily="34" charset="0"/>
                        </a:rPr>
                        <a:t>alester</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765887066"/>
                  </a:ext>
                </a:extLst>
              </a:tr>
              <a:tr h="380751">
                <a:tc>
                  <a:txBody>
                    <a:bodyPr/>
                    <a:lstStyle/>
                    <a:p>
                      <a:pPr algn="ctr" rtl="0" fontAlgn="ctr"/>
                      <a:r>
                        <a:rPr lang="en-US" sz="1800" b="0" i="0" u="none" strike="noStrike" dirty="0" err="1">
                          <a:solidFill>
                            <a:srgbClr val="000000"/>
                          </a:solidFill>
                          <a:effectLst/>
                          <a:latin typeface="Arial" panose="020B0604020202020204" pitchFamily="34" charset="0"/>
                        </a:rPr>
                        <a:t>jhezane</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13446469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penny</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504530610"/>
                  </a:ext>
                </a:extLst>
              </a:tr>
            </a:tbl>
          </a:graphicData>
        </a:graphic>
      </p:graphicFrame>
      <p:sp>
        <p:nvSpPr>
          <p:cNvPr id="20" name="Google Shape;196;p22"/>
          <p:cNvSpPr txBox="1"/>
          <p:nvPr/>
        </p:nvSpPr>
        <p:spPr>
          <a:xfrm rot="5400000">
            <a:off x="6272269" y="5324735"/>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4" name="Google Shape;196;p22"/>
          <p:cNvSpPr txBox="1"/>
          <p:nvPr/>
        </p:nvSpPr>
        <p:spPr>
          <a:xfrm>
            <a:off x="3634330" y="6350669"/>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5"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dirty="0">
                <a:solidFill>
                  <a:srgbClr val="000000"/>
                </a:solidFill>
              </a:rPr>
              <a:t>select()</a:t>
            </a:r>
            <a:endParaRPr lang="en-US" dirty="0"/>
          </a:p>
        </p:txBody>
      </p:sp>
      <p:sp>
        <p:nvSpPr>
          <p:cNvPr id="2" name="Slide Number Placeholder 1"/>
          <p:cNvSpPr>
            <a:spLocks noGrp="1"/>
          </p:cNvSpPr>
          <p:nvPr>
            <p:ph type="sldNum" idx="12"/>
          </p:nvPr>
        </p:nvSpPr>
        <p:spPr/>
        <p:txBody>
          <a:bodyPr/>
          <a:lstStyle/>
          <a:p>
            <a:fld id="{00000000-1234-1234-1234-123412341234}" type="slidenum">
              <a:rPr lang="en-US" smtClean="0"/>
              <a:pPr/>
              <a:t>16</a:t>
            </a:fld>
            <a:endParaRPr lang="en-US"/>
          </a:p>
        </p:txBody>
      </p:sp>
    </p:spTree>
    <p:extLst>
      <p:ext uri="{BB962C8B-B14F-4D97-AF65-F5344CB8AC3E}">
        <p14:creationId xmlns:p14="http://schemas.microsoft.com/office/powerpoint/2010/main" val="30678730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Shape 385"/>
          <p:cNvSpPr txBox="1"/>
          <p:nvPr/>
        </p:nvSpPr>
        <p:spPr>
          <a:xfrm>
            <a:off x="1999410" y="17181"/>
            <a:ext cx="8184249" cy="11984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normAutofit/>
          </a:bodyPr>
          <a:lstStyle>
            <a:lvl1pPr>
              <a:defRPr sz="10000">
                <a:latin typeface="Helvetica"/>
                <a:ea typeface="Helvetica"/>
                <a:cs typeface="Helvetica"/>
                <a:sym typeface="Helvetica"/>
              </a:defRPr>
            </a:lvl1pPr>
          </a:lstStyle>
          <a:p>
            <a:pPr algn="ctr"/>
            <a:r>
              <a:rPr sz="5000" dirty="0"/>
              <a:t>select() helpers</a:t>
            </a:r>
          </a:p>
        </p:txBody>
      </p:sp>
      <p:grpSp>
        <p:nvGrpSpPr>
          <p:cNvPr id="390" name="Group 390"/>
          <p:cNvGrpSpPr/>
          <p:nvPr/>
        </p:nvGrpSpPr>
        <p:grpSpPr>
          <a:xfrm>
            <a:off x="325678" y="1177447"/>
            <a:ext cx="11866322" cy="4809993"/>
            <a:chOff x="0" y="0"/>
            <a:chExt cx="21273337" cy="7721600"/>
          </a:xfrm>
        </p:grpSpPr>
        <p:pic>
          <p:nvPicPr>
            <p:cNvPr id="386" name="data-transformation.png"/>
            <p:cNvPicPr>
              <a:picLocks noChangeAspect="1"/>
            </p:cNvPicPr>
            <p:nvPr/>
          </p:nvPicPr>
          <p:blipFill>
            <a:blip r:embed="rId3"/>
            <a:stretch>
              <a:fillRect/>
            </a:stretch>
          </p:blipFill>
          <p:spPr>
            <a:xfrm>
              <a:off x="0" y="0"/>
              <a:ext cx="9992660" cy="7721600"/>
            </a:xfrm>
            <a:prstGeom prst="rect">
              <a:avLst/>
            </a:prstGeom>
            <a:ln w="25400" cap="flat">
              <a:solidFill>
                <a:srgbClr val="000000"/>
              </a:solidFill>
              <a:prstDash val="solid"/>
              <a:miter lim="400000"/>
            </a:ln>
            <a:effectLst/>
          </p:spPr>
        </p:pic>
        <p:sp>
          <p:nvSpPr>
            <p:cNvPr id="387" name="Shape 387"/>
            <p:cNvSpPr/>
            <p:nvPr/>
          </p:nvSpPr>
          <p:spPr>
            <a:xfrm flipH="1">
              <a:off x="6740221" y="2826834"/>
              <a:ext cx="14517308" cy="4551483"/>
            </a:xfrm>
            <a:custGeom>
              <a:avLst/>
              <a:gdLst/>
              <a:ahLst/>
              <a:cxnLst>
                <a:cxn ang="0">
                  <a:pos x="wd2" y="hd2"/>
                </a:cxn>
                <a:cxn ang="5400000">
                  <a:pos x="wd2" y="hd2"/>
                </a:cxn>
                <a:cxn ang="10800000">
                  <a:pos x="wd2" y="hd2"/>
                </a:cxn>
                <a:cxn ang="16200000">
                  <a:pos x="wd2" y="hd2"/>
                </a:cxn>
              </a:cxnLst>
              <a:rect l="0" t="0" r="r" b="b"/>
              <a:pathLst>
                <a:path w="21600" h="21600" extrusionOk="0">
                  <a:moveTo>
                    <a:pt x="0" y="4806"/>
                  </a:moveTo>
                  <a:lnTo>
                    <a:pt x="17051" y="0"/>
                  </a:lnTo>
                  <a:lnTo>
                    <a:pt x="21600" y="25"/>
                  </a:lnTo>
                  <a:lnTo>
                    <a:pt x="21584" y="9213"/>
                  </a:lnTo>
                  <a:lnTo>
                    <a:pt x="20639" y="21600"/>
                  </a:lnTo>
                  <a:lnTo>
                    <a:pt x="0" y="4806"/>
                  </a:lnTo>
                  <a:close/>
                </a:path>
              </a:pathLst>
            </a:custGeom>
            <a:solidFill>
              <a:srgbClr val="000000">
                <a:alpha val="38947"/>
              </a:srgbClr>
            </a:solidFill>
            <a:ln w="12700" cap="flat">
              <a:noFill/>
              <a:miter lim="400000"/>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sz="2800"/>
            </a:p>
          </p:txBody>
        </p:sp>
        <p:sp>
          <p:nvSpPr>
            <p:cNvPr id="388" name="Shape 388"/>
            <p:cNvSpPr/>
            <p:nvPr/>
          </p:nvSpPr>
          <p:spPr>
            <a:xfrm>
              <a:off x="6747940" y="2835561"/>
              <a:ext cx="3086291" cy="815256"/>
            </a:xfrm>
            <a:prstGeom prst="rect">
              <a:avLst/>
            </a:prstGeom>
            <a:solidFill>
              <a:srgbClr val="53585F">
                <a:alpha val="60770"/>
              </a:srgbClr>
            </a:solidFill>
            <a:ln w="25400" cap="flat">
              <a:noFill/>
              <a:miter lim="400000"/>
            </a:ln>
            <a:effectLst/>
          </p:spPr>
          <p:txBody>
            <a:bodyPr wrap="square" lIns="35719" tIns="35719" rIns="35719" bIns="35719" numCol="1" anchor="ctr">
              <a:noAutofit/>
            </a:bodyP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389" name="data-transformation.pdf"/>
            <p:cNvPicPr>
              <a:picLocks noChangeAspect="1"/>
            </p:cNvPicPr>
            <p:nvPr/>
          </p:nvPicPr>
          <p:blipFill>
            <a:blip r:embed="rId4"/>
            <a:srcRect l="66143" t="36499" b="52236"/>
            <a:stretch>
              <a:fillRect/>
            </a:stretch>
          </p:blipFill>
          <p:spPr>
            <a:xfrm>
              <a:off x="7357479" y="3826981"/>
              <a:ext cx="13915859" cy="3577584"/>
            </a:xfrm>
            <a:prstGeom prst="rect">
              <a:avLst/>
            </a:prstGeom>
            <a:ln w="25400" cap="flat">
              <a:solidFill>
                <a:srgbClr val="000000"/>
              </a:solidFill>
              <a:prstDash val="solid"/>
              <a:miter lim="400000"/>
            </a:ln>
            <a:effectLst/>
          </p:spPr>
        </p:pic>
      </p:grpSp>
      <p:sp>
        <p:nvSpPr>
          <p:cNvPr id="3" name="Slide Number Placeholder 2"/>
          <p:cNvSpPr>
            <a:spLocks noGrp="1"/>
          </p:cNvSpPr>
          <p:nvPr>
            <p:ph type="sldNum" sz="quarter" idx="2"/>
          </p:nvPr>
        </p:nvSpPr>
        <p:spPr/>
        <p:txBody>
          <a:bodyPr/>
          <a:lstStyle/>
          <a:p>
            <a:fld id="{86CB4B4D-7CA3-9044-876B-883B54F8677D}" type="slidenum">
              <a:rPr lang="en-US" smtClean="0"/>
              <a:t>17</a:t>
            </a:fld>
            <a:endParaRPr lang="en-US"/>
          </a:p>
        </p:txBody>
      </p:sp>
    </p:spTree>
    <p:extLst>
      <p:ext uri="{BB962C8B-B14F-4D97-AF65-F5344CB8AC3E}">
        <p14:creationId xmlns:p14="http://schemas.microsoft.com/office/powerpoint/2010/main" val="278475525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p:txBody>
          <a:bodyPr/>
          <a:lstStyle/>
          <a:p>
            <a:endParaRPr lang="en-US"/>
          </a:p>
        </p:txBody>
      </p:sp>
      <p:sp>
        <p:nvSpPr>
          <p:cNvPr id="4" name="Freeform 3"/>
          <p:cNvSpPr/>
          <p:nvPr/>
        </p:nvSpPr>
        <p:spPr>
          <a:xfrm>
            <a:off x="0" y="0"/>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3">
              <a:alphaModFix/>
            </a:blip>
            <a:stretch>
              <a:fillRect/>
            </a:stretch>
          </a:blipFill>
          <a:ln>
            <a:noFill/>
          </a:ln>
        </p:spPr>
        <p:txBody>
          <a:bodyPr spcFirstLastPara="1" wrap="square" lIns="0" tIns="0" rIns="0" bIns="0" anchor="t" anchorCtr="0">
            <a:noAutofit/>
          </a:bodyPr>
          <a:lstStyle/>
          <a:p>
            <a:endParaRPr sz="964" dirty="0"/>
          </a:p>
        </p:txBody>
      </p:sp>
      <p:sp>
        <p:nvSpPr>
          <p:cNvPr id="5" name="Google Shape;217;p24"/>
          <p:cNvSpPr txBox="1">
            <a:spLocks/>
          </p:cNvSpPr>
          <p:nvPr/>
        </p:nvSpPr>
        <p:spPr>
          <a:xfrm>
            <a:off x="4201610" y="614555"/>
            <a:ext cx="4097437"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6600" b="0" i="0" u="none" strike="noStrike" cap="none">
                <a:solidFill>
                  <a:schemeClr val="accent4">
                    <a:lumMod val="75000"/>
                  </a:schemeClr>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0545"/>
            <a:r>
              <a:rPr lang="en-US" sz="5400" dirty="0">
                <a:solidFill>
                  <a:srgbClr val="005493"/>
                </a:solidFill>
                <a:sym typeface="Arial"/>
              </a:rPr>
              <a:t>Your Turn 2</a:t>
            </a:r>
          </a:p>
        </p:txBody>
      </p:sp>
      <p:sp>
        <p:nvSpPr>
          <p:cNvPr id="6" name="Google Shape;218;p24"/>
          <p:cNvSpPr txBox="1"/>
          <p:nvPr/>
        </p:nvSpPr>
        <p:spPr>
          <a:xfrm>
            <a:off x="906180" y="1859498"/>
            <a:ext cx="10219020" cy="1323482"/>
          </a:xfrm>
          <a:prstGeom prst="rect">
            <a:avLst/>
          </a:prstGeom>
          <a:noFill/>
          <a:ln>
            <a:noFill/>
          </a:ln>
        </p:spPr>
        <p:txBody>
          <a:bodyPr spcFirstLastPara="1" wrap="square" lIns="0" tIns="6455" rIns="0" bIns="0" anchor="t" anchorCtr="0">
            <a:noAutofit/>
          </a:bodyPr>
          <a:lstStyle/>
          <a:p>
            <a:pPr marL="521153" indent="-514350">
              <a:buClr>
                <a:schemeClr val="accent1">
                  <a:lumMod val="75000"/>
                </a:schemeClr>
              </a:buClr>
              <a:buFont typeface="Arial" panose="020B0604020202020204" pitchFamily="34" charset="0"/>
              <a:buChar char="•"/>
            </a:pPr>
            <a:r>
              <a:rPr lang="en-US" sz="3200" dirty="0">
                <a:solidFill>
                  <a:srgbClr val="005493"/>
                </a:solidFill>
                <a:latin typeface="Calibri"/>
                <a:ea typeface="Calibri"/>
                <a:cs typeface="Calibri"/>
                <a:sym typeface="Calibri"/>
              </a:rPr>
              <a:t>Alter the code to select just the </a:t>
            </a:r>
            <a:r>
              <a:rPr lang="en-US" sz="3200" dirty="0" err="1">
                <a:solidFill>
                  <a:srgbClr val="005493"/>
                </a:solidFill>
                <a:latin typeface="Consolas" panose="020B0609020204030204" pitchFamily="49" charset="0"/>
              </a:rPr>
              <a:t>first_name</a:t>
            </a:r>
            <a:r>
              <a:rPr lang="en-US" sz="3200" b="1" dirty="0">
                <a:solidFill>
                  <a:srgbClr val="005493"/>
                </a:solidFill>
              </a:rPr>
              <a:t> </a:t>
            </a:r>
            <a:r>
              <a:rPr lang="en-US" sz="3200" dirty="0">
                <a:solidFill>
                  <a:srgbClr val="005493"/>
                </a:solidFill>
                <a:latin typeface="Calibri"/>
                <a:ea typeface="Calibri"/>
                <a:cs typeface="Calibri"/>
                <a:sym typeface="Calibri"/>
              </a:rPr>
              <a:t>column from </a:t>
            </a:r>
            <a:r>
              <a:rPr lang="en-US" sz="3200" dirty="0" err="1">
                <a:solidFill>
                  <a:srgbClr val="005493"/>
                </a:solidFill>
                <a:latin typeface="Consolas" panose="020B0609020204030204" pitchFamily="49" charset="0"/>
                <a:ea typeface="Calibri"/>
                <a:cs typeface="Calibri"/>
                <a:sym typeface="Calibri"/>
              </a:rPr>
              <a:t>covid_testing</a:t>
            </a:r>
            <a:endParaRPr lang="en-US" sz="3200" dirty="0">
              <a:solidFill>
                <a:srgbClr val="005493"/>
              </a:solidFill>
              <a:latin typeface="Consolas" panose="020B0609020204030204" pitchFamily="49" charset="0"/>
              <a:ea typeface="Calibri"/>
              <a:cs typeface="Calibri"/>
              <a:sym typeface="Calibri"/>
            </a:endParaRPr>
          </a:p>
          <a:p>
            <a:pPr marL="521153" indent="-514350">
              <a:buClr>
                <a:schemeClr val="accent1">
                  <a:lumMod val="75000"/>
                </a:schemeClr>
              </a:buClr>
              <a:buFont typeface="Arial" panose="020B0604020202020204" pitchFamily="34" charset="0"/>
              <a:buChar char="•"/>
            </a:pPr>
            <a:endParaRPr lang="en-US" sz="3200" dirty="0">
              <a:solidFill>
                <a:srgbClr val="005493"/>
              </a:solidFill>
              <a:latin typeface="Calibri"/>
              <a:ea typeface="Calibri"/>
              <a:cs typeface="Calibri"/>
              <a:sym typeface="Calibri"/>
            </a:endParaRPr>
          </a:p>
          <a:p>
            <a:pPr marL="521153" indent="-514350">
              <a:buClr>
                <a:schemeClr val="accent1">
                  <a:lumMod val="75000"/>
                </a:schemeClr>
              </a:buClr>
              <a:buFont typeface="Arial" panose="020B0604020202020204" pitchFamily="34" charset="0"/>
              <a:buChar char="•"/>
            </a:pPr>
            <a:r>
              <a:rPr lang="en-US" sz="3200" dirty="0">
                <a:solidFill>
                  <a:srgbClr val="005493"/>
                </a:solidFill>
                <a:latin typeface="Calibri"/>
                <a:ea typeface="Calibri"/>
                <a:cs typeface="Calibri"/>
                <a:sym typeface="Calibri"/>
              </a:rPr>
              <a:t>Use the second code chunk to see if you can remove the </a:t>
            </a:r>
            <a:r>
              <a:rPr lang="en-US" sz="3200" dirty="0" err="1">
                <a:solidFill>
                  <a:srgbClr val="005493"/>
                </a:solidFill>
                <a:latin typeface="Consolas" panose="020B0609020204030204" pitchFamily="49" charset="0"/>
              </a:rPr>
              <a:t>first_name</a:t>
            </a:r>
            <a:r>
              <a:rPr lang="en-US" sz="3200" dirty="0">
                <a:solidFill>
                  <a:srgbClr val="005493"/>
                </a:solidFill>
                <a:latin typeface="Calibri"/>
                <a:ea typeface="Calibri"/>
                <a:cs typeface="Calibri"/>
                <a:sym typeface="Calibri"/>
              </a:rPr>
              <a:t> column</a:t>
            </a:r>
          </a:p>
          <a:p>
            <a:pPr marL="6803">
              <a:buClr>
                <a:schemeClr val="accent1">
                  <a:lumMod val="75000"/>
                </a:schemeClr>
              </a:buClr>
            </a:pPr>
            <a:endParaRPr sz="3200" dirty="0">
              <a:latin typeface="Calibri"/>
              <a:ea typeface="Calibri"/>
              <a:cs typeface="Calibri"/>
              <a:sym typeface="Calibri"/>
            </a:endParaRPr>
          </a:p>
        </p:txBody>
      </p:sp>
      <p:sp>
        <p:nvSpPr>
          <p:cNvPr id="8" name="Rectangle 7"/>
          <p:cNvSpPr/>
          <p:nvPr/>
        </p:nvSpPr>
        <p:spPr>
          <a:xfrm>
            <a:off x="-235885" y="4598577"/>
            <a:ext cx="12503150" cy="584775"/>
          </a:xfrm>
          <a:prstGeom prst="rect">
            <a:avLst/>
          </a:prstGeom>
        </p:spPr>
        <p:txBody>
          <a:bodyPr wrap="square">
            <a:spAutoFit/>
          </a:bodyPr>
          <a:lstStyle/>
          <a:p>
            <a:pPr marL="6803" lvl="0" algn="ctr">
              <a:spcBef>
                <a:spcPts val="2737"/>
              </a:spcBef>
              <a:buClr>
                <a:srgbClr val="4F81BD"/>
              </a:buClr>
            </a:pPr>
            <a:r>
              <a:rPr lang="en-US" sz="3200" dirty="0">
                <a:solidFill>
                  <a:srgbClr val="4F81BD">
                    <a:lumMod val="75000"/>
                  </a:srgbClr>
                </a:solidFill>
                <a:latin typeface="Consolas" panose="020B0609020204030204" pitchFamily="49" charset="0"/>
                <a:ea typeface="Courier New"/>
                <a:cs typeface="Consolas" panose="020B0609020204030204" pitchFamily="49" charset="0"/>
                <a:sym typeface="Courier New"/>
              </a:rPr>
              <a:t>covid_testing_2 &lt;- select(</a:t>
            </a:r>
            <a:r>
              <a:rPr lang="en-US" sz="3200" dirty="0" err="1">
                <a:solidFill>
                  <a:srgbClr val="4F81BD">
                    <a:lumMod val="75000"/>
                  </a:srgbClr>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4F81BD">
                    <a:lumMod val="75000"/>
                  </a:srgbClr>
                </a:solidFill>
                <a:latin typeface="Consolas" panose="020B0609020204030204" pitchFamily="49" charset="0"/>
                <a:ea typeface="Courier New"/>
                <a:cs typeface="Consolas" panose="020B0609020204030204" pitchFamily="49" charset="0"/>
                <a:sym typeface="Courier New"/>
              </a:rPr>
              <a:t>, _____)</a:t>
            </a:r>
          </a:p>
        </p:txBody>
      </p:sp>
      <p:sp>
        <p:nvSpPr>
          <p:cNvPr id="7" name="Slide Number Placeholder 6"/>
          <p:cNvSpPr>
            <a:spLocks noGrp="1"/>
          </p:cNvSpPr>
          <p:nvPr>
            <p:ph type="sldNum" sz="quarter" idx="12"/>
          </p:nvPr>
        </p:nvSpPr>
        <p:spPr>
          <a:xfrm>
            <a:off x="11686853" y="6377940"/>
            <a:ext cx="328773" cy="382455"/>
          </a:xfrm>
        </p:spPr>
        <p:txBody>
          <a:bodyPr/>
          <a:lstStyle/>
          <a:p>
            <a:fld id="{E7EBC154-6848-214C-B925-399887F0DE31}" type="slidenum">
              <a:rPr lang="en-US" smtClean="0">
                <a:solidFill>
                  <a:prstClr val="black">
                    <a:lumMod val="95000"/>
                    <a:lumOff val="5000"/>
                  </a:prstClr>
                </a:solidFill>
              </a:rPr>
              <a:pPr/>
              <a:t>18</a:t>
            </a:fld>
            <a:endParaRPr lang="en-US" dirty="0">
              <a:solidFill>
                <a:prstClr val="black">
                  <a:lumMod val="95000"/>
                  <a:lumOff val="5000"/>
                </a:prstClr>
              </a:solidFill>
            </a:endParaRPr>
          </a:p>
        </p:txBody>
      </p:sp>
    </p:spTree>
    <p:extLst>
      <p:ext uri="{BB962C8B-B14F-4D97-AF65-F5344CB8AC3E}">
        <p14:creationId xmlns:p14="http://schemas.microsoft.com/office/powerpoint/2010/main" val="34098661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481C9-198C-6440-B618-DB7CA9F0D086}"/>
              </a:ext>
            </a:extLst>
          </p:cNvPr>
          <p:cNvSpPr>
            <a:spLocks noGrp="1"/>
          </p:cNvSpPr>
          <p:nvPr>
            <p:ph type="title"/>
          </p:nvPr>
        </p:nvSpPr>
        <p:spPr/>
        <p:txBody>
          <a:bodyPr/>
          <a:lstStyle/>
          <a:p>
            <a:r>
              <a:rPr lang="en-US" dirty="0"/>
              <a:t>Subset Specific Rows Based on Logical Conditions</a:t>
            </a:r>
          </a:p>
        </p:txBody>
      </p:sp>
    </p:spTree>
    <p:extLst>
      <p:ext uri="{BB962C8B-B14F-4D97-AF65-F5344CB8AC3E}">
        <p14:creationId xmlns:p14="http://schemas.microsoft.com/office/powerpoint/2010/main" val="3787890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a:xfrm>
            <a:off x="9286812" y="6465271"/>
            <a:ext cx="2804134" cy="342964"/>
          </a:xfrm>
        </p:spPr>
        <p:txBody>
          <a:bodyPr/>
          <a:lstStyle/>
          <a:p>
            <a:fld id="{00000000-1234-1234-1234-123412341234}" type="slidenum">
              <a:rPr lang="en-US" smtClean="0"/>
              <a:pPr/>
              <a:t>2</a:t>
            </a:fld>
            <a:endParaRPr lang="en-US" dirty="0"/>
          </a:p>
        </p:txBody>
      </p:sp>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550920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dirty="0"/>
              <a:t>Goal</a:t>
            </a:r>
          </a:p>
          <a:p>
            <a:pPr marL="514350" indent="-514350">
              <a:buAutoNum type="arabicPeriod"/>
            </a:pPr>
            <a:r>
              <a:rPr lang="en-US" sz="3200" dirty="0"/>
              <a:t>Learn how to use dplyr to transform data frames</a:t>
            </a:r>
          </a:p>
          <a:p>
            <a:pPr marL="514350" indent="-514350">
              <a:buAutoNum type="arabicPeriod"/>
            </a:pPr>
            <a:r>
              <a:rPr lang="en-US" sz="3200" dirty="0"/>
              <a:t>Create a smaller subset from a data frame</a:t>
            </a:r>
          </a:p>
          <a:p>
            <a:pPr marL="514350" indent="-514350">
              <a:buAutoNum type="arabicPeriod"/>
            </a:pPr>
            <a:endParaRPr lang="en-US" sz="3200" dirty="0"/>
          </a:p>
          <a:p>
            <a:r>
              <a:rPr lang="en-US" sz="3200" dirty="0"/>
              <a:t>Objectives</a:t>
            </a:r>
          </a:p>
          <a:p>
            <a:pPr marL="514350" indent="-514350">
              <a:buAutoNum type="arabicPeriod"/>
            </a:pPr>
            <a:r>
              <a:rPr lang="en-US" sz="3200" dirty="0"/>
              <a:t>List the major forms of data transformation implemented in dplyr</a:t>
            </a:r>
          </a:p>
          <a:p>
            <a:pPr marL="514350" indent="-514350">
              <a:buAutoNum type="arabicPeriod"/>
            </a:pPr>
            <a:r>
              <a:rPr lang="en-US" sz="3200" dirty="0"/>
              <a:t>Use code templates with dplyr functions to tidy a raw data set</a:t>
            </a:r>
          </a:p>
          <a:p>
            <a:pPr marL="514350" indent="-514350">
              <a:buAutoNum type="arabicPeriod"/>
            </a:pPr>
            <a:r>
              <a:rPr lang="en-US" sz="3200" dirty="0"/>
              <a:t>Create a subset using logical conditions to extract specific rows from a data frame</a:t>
            </a:r>
          </a:p>
        </p:txBody>
      </p:sp>
    </p:spTree>
    <p:extLst>
      <p:ext uri="{BB962C8B-B14F-4D97-AF65-F5344CB8AC3E}">
        <p14:creationId xmlns:p14="http://schemas.microsoft.com/office/powerpoint/2010/main" val="31836935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graphicFrame>
        <p:nvGraphicFramePr>
          <p:cNvPr id="154" name="Google Shape;154;p18"/>
          <p:cNvGraphicFramePr/>
          <p:nvPr>
            <p:extLst>
              <p:ext uri="{D42A27DB-BD31-4B8C-83A1-F6EECF244321}">
                <p14:modId xmlns:p14="http://schemas.microsoft.com/office/powerpoint/2010/main" val="1466582155"/>
              </p:ext>
            </p:extLst>
          </p:nvPr>
        </p:nvGraphicFramePr>
        <p:xfrm>
          <a:off x="1064973" y="2557823"/>
          <a:ext cx="4019961" cy="3296832"/>
        </p:xfrm>
        <a:graphic>
          <a:graphicData uri="http://schemas.openxmlformats.org/drawingml/2006/table">
            <a:tbl>
              <a:tblPr firstRow="1" bandRow="1">
                <a:noFill/>
                <a:tableStyleId>{809C1C93-8995-4D9E-87C8-A8817AF97DB9}</a:tableStyleId>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extLst>
              <p:ext uri="{D42A27DB-BD31-4B8C-83A1-F6EECF244321}">
                <p14:modId xmlns:p14="http://schemas.microsoft.com/office/powerpoint/2010/main" val="2609096545"/>
              </p:ext>
            </p:extLst>
          </p:nvPr>
        </p:nvGraphicFramePr>
        <p:xfrm>
          <a:off x="7283202" y="2847899"/>
          <a:ext cx="4019961" cy="1358340"/>
        </p:xfrm>
        <a:graphic>
          <a:graphicData uri="http://schemas.openxmlformats.org/drawingml/2006/table">
            <a:tbl>
              <a:tblPr firstRow="1" bandRow="1">
                <a:noFill/>
                <a:tableStyleId>{809C1C93-8995-4D9E-87C8-A8817AF97DB9}</a:tableStyleId>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5278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5143765" y="684400"/>
            <a:ext cx="1904470"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filter()</a:t>
            </a:r>
            <a:endParaRPr dirty="0"/>
          </a:p>
        </p:txBody>
      </p:sp>
      <p:sp>
        <p:nvSpPr>
          <p:cNvPr id="16"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idx="12"/>
          </p:nvPr>
        </p:nvSpPr>
        <p:spPr/>
        <p:txBody>
          <a:bodyPr/>
          <a:lstStyle/>
          <a:p>
            <a:fld id="{00000000-1234-1234-1234-123412341234}" type="slidenum">
              <a:rPr lang="en-US" smtClean="0"/>
              <a:pPr/>
              <a:t>20</a:t>
            </a:fld>
            <a:endParaRPr lang="en-US"/>
          </a:p>
        </p:txBody>
      </p:sp>
      <p:grpSp>
        <p:nvGrpSpPr>
          <p:cNvPr id="9" name="Group 8"/>
          <p:cNvGrpSpPr/>
          <p:nvPr/>
        </p:nvGrpSpPr>
        <p:grpSpPr>
          <a:xfrm>
            <a:off x="7155636" y="4907214"/>
            <a:ext cx="3329484" cy="1586106"/>
            <a:chOff x="6009784" y="4089073"/>
            <a:chExt cx="2928396" cy="2552214"/>
          </a:xfrm>
        </p:grpSpPr>
        <p:sp>
          <p:nvSpPr>
            <p:cNvPr id="10"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40449759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1" name="Google Shape;131;p17"/>
          <p:cNvSpPr/>
          <p:nvPr/>
        </p:nvSpPr>
        <p:spPr>
          <a:xfrm>
            <a:off x="2736024" y="2780966"/>
            <a:ext cx="4746558"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noFill/>
          </a:ln>
        </p:spPr>
        <p:txBody>
          <a:bodyPr spcFirstLastPara="1" wrap="square" lIns="0" tIns="0" rIns="0" bIns="0" anchor="t" anchorCtr="0">
            <a:noAutofit/>
          </a:bodyPr>
          <a:lstStyle/>
          <a:p>
            <a:endParaRPr sz="964"/>
          </a:p>
        </p:txBody>
      </p:sp>
      <p:sp>
        <p:nvSpPr>
          <p:cNvPr id="132" name="Google Shape;132;p17"/>
          <p:cNvSpPr/>
          <p:nvPr/>
        </p:nvSpPr>
        <p:spPr>
          <a:xfrm>
            <a:off x="2736024" y="2780966"/>
            <a:ext cx="4746558" cy="809030"/>
          </a:xfrm>
          <a:custGeom>
            <a:avLst/>
            <a:gdLst/>
            <a:ahLst/>
            <a:cxnLst/>
            <a:rect l="l" t="t" r="r" b="b"/>
            <a:pathLst>
              <a:path w="14544040" h="1333500" extrusionOk="0">
                <a:moveTo>
                  <a:pt x="0" y="0"/>
                </a:moveTo>
                <a:lnTo>
                  <a:pt x="14543735" y="0"/>
                </a:lnTo>
                <a:lnTo>
                  <a:pt x="14543735" y="1333348"/>
                </a:lnTo>
                <a:lnTo>
                  <a:pt x="0" y="1333348"/>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sp>
        <p:nvSpPr>
          <p:cNvPr id="133" name="Google Shape;133;p17"/>
          <p:cNvSpPr txBox="1">
            <a:spLocks noGrp="1"/>
          </p:cNvSpPr>
          <p:nvPr>
            <p:ph type="title"/>
          </p:nvPr>
        </p:nvSpPr>
        <p:spPr>
          <a:xfrm>
            <a:off x="3400816" y="359699"/>
            <a:ext cx="5290797"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Common syntax</a:t>
            </a:r>
            <a:endParaRPr sz="5400" dirty="0">
              <a:latin typeface="+mj-lt"/>
            </a:endParaRPr>
          </a:p>
        </p:txBody>
      </p:sp>
      <p:sp>
        <p:nvSpPr>
          <p:cNvPr id="134" name="Google Shape;134;p17"/>
          <p:cNvSpPr txBox="1"/>
          <p:nvPr/>
        </p:nvSpPr>
        <p:spPr>
          <a:xfrm>
            <a:off x="2215109" y="1371719"/>
            <a:ext cx="8778240" cy="1515214"/>
          </a:xfrm>
          <a:prstGeom prst="rect">
            <a:avLst/>
          </a:prstGeom>
          <a:noFill/>
          <a:ln>
            <a:noFill/>
          </a:ln>
        </p:spPr>
        <p:txBody>
          <a:bodyPr spcFirstLastPara="1" wrap="square" lIns="0" tIns="6804" rIns="0" bIns="0" anchor="t" anchorCtr="0">
            <a:noAutofit/>
          </a:bodyPr>
          <a:lstStyle/>
          <a:p>
            <a:pPr marL="6803" marR="2721">
              <a:lnSpc>
                <a:spcPct val="125057"/>
              </a:lnSpc>
            </a:pPr>
            <a:r>
              <a:rPr lang="en-US" sz="2800" dirty="0">
                <a:latin typeface="+mj-lt"/>
                <a:ea typeface="Calibri"/>
                <a:cs typeface="Calibri"/>
                <a:sym typeface="Calibri"/>
              </a:rPr>
              <a:t>Each function takes a data frame as its first argument and  returns a data frame as its output.</a:t>
            </a:r>
            <a:endParaRPr sz="2800" dirty="0">
              <a:latin typeface="+mj-lt"/>
              <a:ea typeface="Calibri"/>
              <a:cs typeface="Calibri"/>
              <a:sym typeface="Calibri"/>
            </a:endParaRPr>
          </a:p>
        </p:txBody>
      </p:sp>
      <p:grpSp>
        <p:nvGrpSpPr>
          <p:cNvPr id="5" name="Group 4"/>
          <p:cNvGrpSpPr/>
          <p:nvPr/>
        </p:nvGrpSpPr>
        <p:grpSpPr>
          <a:xfrm>
            <a:off x="6674922" y="3467330"/>
            <a:ext cx="4318427" cy="2026707"/>
            <a:chOff x="5536772" y="3480013"/>
            <a:chExt cx="4318427" cy="2026707"/>
          </a:xfrm>
        </p:grpSpPr>
        <p:sp>
          <p:nvSpPr>
            <p:cNvPr id="135" name="Google Shape;135;p17"/>
            <p:cNvSpPr/>
            <p:nvPr/>
          </p:nvSpPr>
          <p:spPr>
            <a:xfrm>
              <a:off x="5536772" y="3480013"/>
              <a:ext cx="4318427" cy="2026707"/>
            </a:xfrm>
            <a:custGeom>
              <a:avLst/>
              <a:gdLst>
                <a:gd name="connsiteX0" fmla="*/ 0 w 2611120"/>
                <a:gd name="connsiteY0" fmla="*/ 230178 h 1381042"/>
                <a:gd name="connsiteX1" fmla="*/ 230178 w 2611120"/>
                <a:gd name="connsiteY1" fmla="*/ 0 h 1381042"/>
                <a:gd name="connsiteX2" fmla="*/ 435187 w 2611120"/>
                <a:gd name="connsiteY2" fmla="*/ 0 h 1381042"/>
                <a:gd name="connsiteX3" fmla="*/ 435187 w 2611120"/>
                <a:gd name="connsiteY3" fmla="*/ 0 h 1381042"/>
                <a:gd name="connsiteX4" fmla="*/ 1087967 w 2611120"/>
                <a:gd name="connsiteY4" fmla="*/ 0 h 1381042"/>
                <a:gd name="connsiteX5" fmla="*/ 2380942 w 2611120"/>
                <a:gd name="connsiteY5" fmla="*/ 0 h 1381042"/>
                <a:gd name="connsiteX6" fmla="*/ 2611120 w 2611120"/>
                <a:gd name="connsiteY6" fmla="*/ 230178 h 1381042"/>
                <a:gd name="connsiteX7" fmla="*/ 2611120 w 2611120"/>
                <a:gd name="connsiteY7" fmla="*/ 230174 h 1381042"/>
                <a:gd name="connsiteX8" fmla="*/ 2611120 w 2611120"/>
                <a:gd name="connsiteY8" fmla="*/ 230174 h 1381042"/>
                <a:gd name="connsiteX9" fmla="*/ 2611120 w 2611120"/>
                <a:gd name="connsiteY9" fmla="*/ 575434 h 1381042"/>
                <a:gd name="connsiteX10" fmla="*/ 2611120 w 2611120"/>
                <a:gd name="connsiteY10" fmla="*/ 1150864 h 1381042"/>
                <a:gd name="connsiteX11" fmla="*/ 2380942 w 2611120"/>
                <a:gd name="connsiteY11" fmla="*/ 1381042 h 1381042"/>
                <a:gd name="connsiteX12" fmla="*/ 1087967 w 2611120"/>
                <a:gd name="connsiteY12" fmla="*/ 1381042 h 1381042"/>
                <a:gd name="connsiteX13" fmla="*/ 435187 w 2611120"/>
                <a:gd name="connsiteY13" fmla="*/ 1381042 h 1381042"/>
                <a:gd name="connsiteX14" fmla="*/ 435187 w 2611120"/>
                <a:gd name="connsiteY14" fmla="*/ 1381042 h 1381042"/>
                <a:gd name="connsiteX15" fmla="*/ 230178 w 2611120"/>
                <a:gd name="connsiteY15" fmla="*/ 1381042 h 1381042"/>
                <a:gd name="connsiteX16" fmla="*/ 0 w 2611120"/>
                <a:gd name="connsiteY16" fmla="*/ 1150864 h 1381042"/>
                <a:gd name="connsiteX17" fmla="*/ 0 w 2611120"/>
                <a:gd name="connsiteY17" fmla="*/ 575434 h 1381042"/>
                <a:gd name="connsiteX18" fmla="*/ -1707307 w 2611120"/>
                <a:gd name="connsiteY18" fmla="*/ -645665 h 1381042"/>
                <a:gd name="connsiteX19" fmla="*/ 0 w 2611120"/>
                <a:gd name="connsiteY19" fmla="*/ 230174 h 1381042"/>
                <a:gd name="connsiteX20" fmla="*/ 0 w 2611120"/>
                <a:gd name="connsiteY20" fmla="*/ 230178 h 1381042"/>
                <a:gd name="connsiteX0" fmla="*/ 1707307 w 4318427"/>
                <a:gd name="connsiteY0" fmla="*/ 875843 h 2026707"/>
                <a:gd name="connsiteX1" fmla="*/ 1937485 w 4318427"/>
                <a:gd name="connsiteY1" fmla="*/ 645665 h 2026707"/>
                <a:gd name="connsiteX2" fmla="*/ 2142494 w 4318427"/>
                <a:gd name="connsiteY2" fmla="*/ 645665 h 2026707"/>
                <a:gd name="connsiteX3" fmla="*/ 2142494 w 4318427"/>
                <a:gd name="connsiteY3" fmla="*/ 645665 h 2026707"/>
                <a:gd name="connsiteX4" fmla="*/ 2795274 w 4318427"/>
                <a:gd name="connsiteY4" fmla="*/ 645665 h 2026707"/>
                <a:gd name="connsiteX5" fmla="*/ 4088249 w 4318427"/>
                <a:gd name="connsiteY5" fmla="*/ 645665 h 2026707"/>
                <a:gd name="connsiteX6" fmla="*/ 4318427 w 4318427"/>
                <a:gd name="connsiteY6" fmla="*/ 875843 h 2026707"/>
                <a:gd name="connsiteX7" fmla="*/ 4318427 w 4318427"/>
                <a:gd name="connsiteY7" fmla="*/ 875839 h 2026707"/>
                <a:gd name="connsiteX8" fmla="*/ 4318427 w 4318427"/>
                <a:gd name="connsiteY8" fmla="*/ 875839 h 2026707"/>
                <a:gd name="connsiteX9" fmla="*/ 4318427 w 4318427"/>
                <a:gd name="connsiteY9" fmla="*/ 1221099 h 2026707"/>
                <a:gd name="connsiteX10" fmla="*/ 4318427 w 4318427"/>
                <a:gd name="connsiteY10" fmla="*/ 1796529 h 2026707"/>
                <a:gd name="connsiteX11" fmla="*/ 4088249 w 4318427"/>
                <a:gd name="connsiteY11" fmla="*/ 2026707 h 2026707"/>
                <a:gd name="connsiteX12" fmla="*/ 2795274 w 4318427"/>
                <a:gd name="connsiteY12" fmla="*/ 2026707 h 2026707"/>
                <a:gd name="connsiteX13" fmla="*/ 2142494 w 4318427"/>
                <a:gd name="connsiteY13" fmla="*/ 2026707 h 2026707"/>
                <a:gd name="connsiteX14" fmla="*/ 2142494 w 4318427"/>
                <a:gd name="connsiteY14" fmla="*/ 2026707 h 2026707"/>
                <a:gd name="connsiteX15" fmla="*/ 1937485 w 4318427"/>
                <a:gd name="connsiteY15" fmla="*/ 2026707 h 2026707"/>
                <a:gd name="connsiteX16" fmla="*/ 1707307 w 4318427"/>
                <a:gd name="connsiteY16" fmla="*/ 1796529 h 2026707"/>
                <a:gd name="connsiteX17" fmla="*/ 1717467 w 4318427"/>
                <a:gd name="connsiteY17" fmla="*/ 1048379 h 2026707"/>
                <a:gd name="connsiteX18" fmla="*/ 0 w 4318427"/>
                <a:gd name="connsiteY18" fmla="*/ 0 h 2026707"/>
                <a:gd name="connsiteX19" fmla="*/ 1707307 w 4318427"/>
                <a:gd name="connsiteY19" fmla="*/ 875839 h 2026707"/>
                <a:gd name="connsiteX20" fmla="*/ 1707307 w 4318427"/>
                <a:gd name="connsiteY20" fmla="*/ 875843 h 20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18427" h="2026707">
                  <a:moveTo>
                    <a:pt x="1707307" y="875843"/>
                  </a:moveTo>
                  <a:cubicBezTo>
                    <a:pt x="1707307" y="748719"/>
                    <a:pt x="1810361" y="645665"/>
                    <a:pt x="1937485" y="645665"/>
                  </a:cubicBezTo>
                  <a:lnTo>
                    <a:pt x="2142494" y="645665"/>
                  </a:lnTo>
                  <a:lnTo>
                    <a:pt x="2142494" y="645665"/>
                  </a:lnTo>
                  <a:lnTo>
                    <a:pt x="2795274" y="645665"/>
                  </a:lnTo>
                  <a:lnTo>
                    <a:pt x="4088249" y="645665"/>
                  </a:lnTo>
                  <a:cubicBezTo>
                    <a:pt x="4215373" y="645665"/>
                    <a:pt x="4318427" y="748719"/>
                    <a:pt x="4318427" y="875843"/>
                  </a:cubicBezTo>
                  <a:lnTo>
                    <a:pt x="4318427" y="875839"/>
                  </a:lnTo>
                  <a:lnTo>
                    <a:pt x="4318427" y="875839"/>
                  </a:lnTo>
                  <a:lnTo>
                    <a:pt x="4318427" y="1221099"/>
                  </a:lnTo>
                  <a:lnTo>
                    <a:pt x="4318427" y="1796529"/>
                  </a:lnTo>
                  <a:cubicBezTo>
                    <a:pt x="4318427" y="1923653"/>
                    <a:pt x="4215373" y="2026707"/>
                    <a:pt x="4088249" y="2026707"/>
                  </a:cubicBezTo>
                  <a:lnTo>
                    <a:pt x="2795274" y="2026707"/>
                  </a:lnTo>
                  <a:lnTo>
                    <a:pt x="2142494" y="2026707"/>
                  </a:lnTo>
                  <a:lnTo>
                    <a:pt x="2142494" y="2026707"/>
                  </a:lnTo>
                  <a:lnTo>
                    <a:pt x="1937485" y="2026707"/>
                  </a:lnTo>
                  <a:cubicBezTo>
                    <a:pt x="1810361" y="2026707"/>
                    <a:pt x="1707307" y="1923653"/>
                    <a:pt x="1707307" y="1796529"/>
                  </a:cubicBezTo>
                  <a:lnTo>
                    <a:pt x="1717467" y="1048379"/>
                  </a:lnTo>
                  <a:lnTo>
                    <a:pt x="0" y="0"/>
                  </a:lnTo>
                  <a:lnTo>
                    <a:pt x="1707307" y="875839"/>
                  </a:lnTo>
                  <a:lnTo>
                    <a:pt x="1707307" y="875843"/>
                  </a:lnTo>
                  <a:close/>
                </a:path>
              </a:pathLst>
            </a:custGeom>
            <a:solidFill>
              <a:srgbClr val="A0C283"/>
            </a:solidFill>
            <a:ln>
              <a:noFill/>
            </a:ln>
          </p:spPr>
          <p:txBody>
            <a:bodyPr spcFirstLastPara="1" wrap="square" lIns="0" tIns="0" rIns="0" bIns="0" anchor="t" anchorCtr="0">
              <a:noAutofit/>
            </a:bodyPr>
            <a:lstStyle/>
            <a:p>
              <a:endParaRPr sz="964">
                <a:latin typeface="+mj-lt"/>
              </a:endParaRPr>
            </a:p>
          </p:txBody>
        </p:sp>
        <p:sp>
          <p:nvSpPr>
            <p:cNvPr id="136" name="Google Shape;136;p17"/>
            <p:cNvSpPr txBox="1"/>
            <p:nvPr/>
          </p:nvSpPr>
          <p:spPr>
            <a:xfrm>
              <a:off x="7460645" y="4235999"/>
              <a:ext cx="2176923" cy="710036"/>
            </a:xfrm>
            <a:prstGeom prst="rect">
              <a:avLst/>
            </a:prstGeom>
            <a:noFill/>
            <a:ln>
              <a:noFill/>
            </a:ln>
          </p:spPr>
          <p:txBody>
            <a:bodyPr spcFirstLastPara="1" wrap="square" lIns="0" tIns="32652" rIns="0" bIns="0" anchor="t" anchorCtr="0">
              <a:noAutofit/>
            </a:bodyPr>
            <a:lstStyle/>
            <a:p>
              <a:pPr marL="337448" marR="2721" indent="-330985">
                <a:lnSpc>
                  <a:spcPct val="113506"/>
                </a:lnSpc>
              </a:pPr>
              <a:r>
                <a:rPr lang="en-US" sz="2800" b="1" dirty="0">
                  <a:solidFill>
                    <a:srgbClr val="FFFFFF"/>
                  </a:solidFill>
                  <a:latin typeface="+mj-lt"/>
                  <a:ea typeface="Trebuchet MS"/>
                  <a:cs typeface="Trebuchet MS"/>
                  <a:sym typeface="Trebuchet MS"/>
                </a:rPr>
                <a:t>specific  arguments</a:t>
              </a:r>
              <a:endParaRPr sz="2800" dirty="0">
                <a:latin typeface="+mj-lt"/>
                <a:ea typeface="Trebuchet MS"/>
                <a:cs typeface="Trebuchet MS"/>
                <a:sym typeface="Trebuchet MS"/>
              </a:endParaRPr>
            </a:p>
          </p:txBody>
        </p:sp>
      </p:grpSp>
      <p:grpSp>
        <p:nvGrpSpPr>
          <p:cNvPr id="4" name="Group 3"/>
          <p:cNvGrpSpPr/>
          <p:nvPr/>
        </p:nvGrpSpPr>
        <p:grpSpPr>
          <a:xfrm>
            <a:off x="5350202" y="3444426"/>
            <a:ext cx="2385235" cy="2049612"/>
            <a:chOff x="4212052" y="3457109"/>
            <a:chExt cx="2385235" cy="2049612"/>
          </a:xfrm>
        </p:grpSpPr>
        <p:sp>
          <p:nvSpPr>
            <p:cNvPr id="137" name="Google Shape;137;p17"/>
            <p:cNvSpPr/>
            <p:nvPr/>
          </p:nvSpPr>
          <p:spPr>
            <a:xfrm>
              <a:off x="4212052" y="3457109"/>
              <a:ext cx="2342916" cy="204961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250766">
                  <a:moveTo>
                    <a:pt x="0" y="932146"/>
                  </a:moveTo>
                  <a:cubicBezTo>
                    <a:pt x="0" y="786492"/>
                    <a:pt x="118076" y="668416"/>
                    <a:pt x="263730" y="668416"/>
                  </a:cubicBezTo>
                  <a:lnTo>
                    <a:pt x="536687" y="668416"/>
                  </a:lnTo>
                  <a:lnTo>
                    <a:pt x="27341" y="0"/>
                  </a:lnTo>
                  <a:lnTo>
                    <a:pt x="909917" y="668416"/>
                  </a:lnTo>
                  <a:lnTo>
                    <a:pt x="1920071" y="668416"/>
                  </a:lnTo>
                  <a:cubicBezTo>
                    <a:pt x="2065725" y="668416"/>
                    <a:pt x="2183801" y="786492"/>
                    <a:pt x="2183801" y="932146"/>
                  </a:cubicBezTo>
                  <a:lnTo>
                    <a:pt x="2183801" y="932141"/>
                  </a:lnTo>
                  <a:lnTo>
                    <a:pt x="2183801" y="932141"/>
                  </a:lnTo>
                  <a:lnTo>
                    <a:pt x="2183801" y="1327729"/>
                  </a:lnTo>
                  <a:lnTo>
                    <a:pt x="2183801" y="1987036"/>
                  </a:lnTo>
                  <a:cubicBezTo>
                    <a:pt x="2183801" y="2132690"/>
                    <a:pt x="2065725" y="2250766"/>
                    <a:pt x="1920071" y="2250766"/>
                  </a:cubicBezTo>
                  <a:lnTo>
                    <a:pt x="909917" y="2250766"/>
                  </a:lnTo>
                  <a:lnTo>
                    <a:pt x="363967" y="2250766"/>
                  </a:lnTo>
                  <a:lnTo>
                    <a:pt x="363967" y="2250766"/>
                  </a:lnTo>
                  <a:lnTo>
                    <a:pt x="263730" y="2250766"/>
                  </a:lnTo>
                  <a:cubicBezTo>
                    <a:pt x="118076" y="2250766"/>
                    <a:pt x="0" y="2132690"/>
                    <a:pt x="0" y="1987036"/>
                  </a:cubicBezTo>
                  <a:lnTo>
                    <a:pt x="0" y="1327729"/>
                  </a:lnTo>
                  <a:lnTo>
                    <a:pt x="0" y="932141"/>
                  </a:lnTo>
                  <a:lnTo>
                    <a:pt x="0" y="932141"/>
                  </a:lnTo>
                  <a:lnTo>
                    <a:pt x="0" y="932146"/>
                  </a:lnTo>
                  <a:close/>
                </a:path>
              </a:pathLst>
            </a:custGeom>
            <a:solidFill>
              <a:srgbClr val="78AAD6"/>
            </a:solidFill>
            <a:ln>
              <a:noFill/>
            </a:ln>
          </p:spPr>
          <p:txBody>
            <a:bodyPr spcFirstLastPara="1" wrap="square" lIns="0" tIns="0" rIns="0" bIns="0" anchor="t" anchorCtr="0">
              <a:noAutofit/>
            </a:bodyPr>
            <a:lstStyle/>
            <a:p>
              <a:endParaRPr sz="964">
                <a:latin typeface="+mj-lt"/>
              </a:endParaRPr>
            </a:p>
          </p:txBody>
        </p:sp>
        <p:sp>
          <p:nvSpPr>
            <p:cNvPr id="138" name="Google Shape;138;p17"/>
            <p:cNvSpPr txBox="1"/>
            <p:nvPr/>
          </p:nvSpPr>
          <p:spPr>
            <a:xfrm>
              <a:off x="4269566" y="423599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grpSp>
      <p:grpSp>
        <p:nvGrpSpPr>
          <p:cNvPr id="2" name="Group 1"/>
          <p:cNvGrpSpPr/>
          <p:nvPr/>
        </p:nvGrpSpPr>
        <p:grpSpPr>
          <a:xfrm>
            <a:off x="2794180" y="3486735"/>
            <a:ext cx="1853024" cy="2029177"/>
            <a:chOff x="2276069" y="3477544"/>
            <a:chExt cx="1853024" cy="2029177"/>
          </a:xfrm>
        </p:grpSpPr>
        <p:sp>
          <p:nvSpPr>
            <p:cNvPr id="139" name="Google Shape;139;p17"/>
            <p:cNvSpPr/>
            <p:nvPr/>
          </p:nvSpPr>
          <p:spPr>
            <a:xfrm>
              <a:off x="2276069" y="3477544"/>
              <a:ext cx="1666011" cy="202917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66011" h="2230451">
                  <a:moveTo>
                    <a:pt x="0" y="911858"/>
                  </a:moveTo>
                  <a:cubicBezTo>
                    <a:pt x="0" y="766207"/>
                    <a:pt x="118074" y="648133"/>
                    <a:pt x="263725" y="648133"/>
                  </a:cubicBezTo>
                  <a:lnTo>
                    <a:pt x="450389" y="637973"/>
                  </a:lnTo>
                  <a:lnTo>
                    <a:pt x="513165" y="0"/>
                  </a:lnTo>
                  <a:lnTo>
                    <a:pt x="612891" y="648133"/>
                  </a:lnTo>
                  <a:lnTo>
                    <a:pt x="1402286" y="648133"/>
                  </a:lnTo>
                  <a:cubicBezTo>
                    <a:pt x="1547937" y="648133"/>
                    <a:pt x="1666011" y="766207"/>
                    <a:pt x="1666011" y="911858"/>
                  </a:cubicBezTo>
                  <a:lnTo>
                    <a:pt x="1666011" y="911853"/>
                  </a:lnTo>
                  <a:lnTo>
                    <a:pt x="1666011" y="911853"/>
                  </a:lnTo>
                  <a:lnTo>
                    <a:pt x="1666011" y="1307432"/>
                  </a:lnTo>
                  <a:lnTo>
                    <a:pt x="1666011" y="1966726"/>
                  </a:lnTo>
                  <a:cubicBezTo>
                    <a:pt x="1666011" y="2112377"/>
                    <a:pt x="1547937" y="2230451"/>
                    <a:pt x="1402286" y="2230451"/>
                  </a:cubicBezTo>
                  <a:lnTo>
                    <a:pt x="694171" y="2230451"/>
                  </a:lnTo>
                  <a:lnTo>
                    <a:pt x="277669" y="2230451"/>
                  </a:lnTo>
                  <a:lnTo>
                    <a:pt x="277669" y="2230451"/>
                  </a:lnTo>
                  <a:lnTo>
                    <a:pt x="263725" y="2230451"/>
                  </a:lnTo>
                  <a:cubicBezTo>
                    <a:pt x="118074" y="2230451"/>
                    <a:pt x="0" y="2112377"/>
                    <a:pt x="0" y="1966726"/>
                  </a:cubicBezTo>
                  <a:lnTo>
                    <a:pt x="0" y="1307432"/>
                  </a:lnTo>
                  <a:lnTo>
                    <a:pt x="0" y="911853"/>
                  </a:lnTo>
                  <a:lnTo>
                    <a:pt x="0" y="911853"/>
                  </a:lnTo>
                  <a:lnTo>
                    <a:pt x="0" y="911858"/>
                  </a:lnTo>
                  <a:close/>
                </a:path>
              </a:pathLst>
            </a:custGeom>
            <a:solidFill>
              <a:srgbClr val="929292"/>
            </a:solidFill>
            <a:ln>
              <a:noFill/>
            </a:ln>
          </p:spPr>
          <p:txBody>
            <a:bodyPr spcFirstLastPara="1" wrap="square" lIns="0" tIns="0" rIns="0" bIns="0" anchor="t" anchorCtr="0">
              <a:noAutofit/>
            </a:bodyPr>
            <a:lstStyle/>
            <a:p>
              <a:endParaRPr sz="964">
                <a:latin typeface="+mj-lt"/>
              </a:endParaRPr>
            </a:p>
          </p:txBody>
        </p:sp>
        <p:sp>
          <p:nvSpPr>
            <p:cNvPr id="140" name="Google Shape;140;p17"/>
            <p:cNvSpPr txBox="1"/>
            <p:nvPr/>
          </p:nvSpPr>
          <p:spPr>
            <a:xfrm>
              <a:off x="2457182" y="4235999"/>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grpSp>
      <p:sp>
        <p:nvSpPr>
          <p:cNvPr id="3" name="Rectangle 2"/>
          <p:cNvSpPr/>
          <p:nvPr/>
        </p:nvSpPr>
        <p:spPr>
          <a:xfrm>
            <a:off x="2653066" y="2893041"/>
            <a:ext cx="4627229" cy="584775"/>
          </a:xfrm>
          <a:prstGeom prst="rect">
            <a:avLst/>
          </a:prstGeom>
        </p:spPr>
        <p:txBody>
          <a:bodyPr wrap="non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function(</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6" name="Slide Number Placeholder 5"/>
          <p:cNvSpPr>
            <a:spLocks noGrp="1"/>
          </p:cNvSpPr>
          <p:nvPr>
            <p:ph type="sldNum" idx="12"/>
          </p:nvPr>
        </p:nvSpPr>
        <p:spPr/>
        <p:txBody>
          <a:bodyPr/>
          <a:lstStyle/>
          <a:p>
            <a:fld id="{00000000-1234-1234-1234-123412341234}" type="slidenum">
              <a:rPr lang="en-US" smtClean="0"/>
              <a:pPr/>
              <a:t>21</a:t>
            </a:fld>
            <a:endParaRPr lang="en-US"/>
          </a:p>
        </p:txBody>
      </p:sp>
    </p:spTree>
    <p:extLst>
      <p:ext uri="{BB962C8B-B14F-4D97-AF65-F5344CB8AC3E}">
        <p14:creationId xmlns:p14="http://schemas.microsoft.com/office/powerpoint/2010/main" val="687966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Shape 291"/>
        <p:cNvGrpSpPr/>
        <p:nvPr/>
      </p:nvGrpSpPr>
      <p:grpSpPr>
        <a:xfrm>
          <a:off x="0" y="0"/>
          <a:ext cx="0" cy="0"/>
          <a:chOff x="0" y="0"/>
          <a:chExt cx="0" cy="0"/>
        </a:xfrm>
      </p:grpSpPr>
      <p:sp>
        <p:nvSpPr>
          <p:cNvPr id="13" name="Google Shape;131;p17"/>
          <p:cNvSpPr/>
          <p:nvPr/>
        </p:nvSpPr>
        <p:spPr>
          <a:xfrm>
            <a:off x="3377395" y="2288907"/>
            <a:ext cx="4443279"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3588953" y="2401034"/>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1" name="Google Shape;137;p17"/>
          <p:cNvSpPr/>
          <p:nvPr/>
        </p:nvSpPr>
        <p:spPr>
          <a:xfrm>
            <a:off x="3251446" y="2967848"/>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2" name="Google Shape;138;p17"/>
          <p:cNvSpPr txBox="1"/>
          <p:nvPr/>
        </p:nvSpPr>
        <p:spPr>
          <a:xfrm>
            <a:off x="3380986" y="3887567"/>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97" name="Google Shape;297;p32"/>
          <p:cNvSpPr/>
          <p:nvPr/>
        </p:nvSpPr>
        <p:spPr>
          <a:xfrm>
            <a:off x="6314273" y="2886365"/>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6309238" y="3481722"/>
            <a:ext cx="4443279" cy="1046571"/>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3" name="Slide Number Placeholder 2"/>
          <p:cNvSpPr>
            <a:spLocks noGrp="1"/>
          </p:cNvSpPr>
          <p:nvPr>
            <p:ph type="sldNum" idx="12"/>
          </p:nvPr>
        </p:nvSpPr>
        <p:spPr/>
        <p:txBody>
          <a:bodyPr/>
          <a:lstStyle/>
          <a:p>
            <a:fld id="{00000000-1234-1234-1234-123412341234}" type="slidenum">
              <a:rPr lang="en-US" smtClean="0"/>
              <a:pPr/>
              <a:t>22</a:t>
            </a:fld>
            <a:endParaRPr lang="en-US"/>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extLst>
                <p:ext uri="{D42A27DB-BD31-4B8C-83A1-F6EECF244321}">
                  <p14:modId xmlns:p14="http://schemas.microsoft.com/office/powerpoint/2010/main" val="3762702151"/>
                </p:ext>
              </p:extLst>
            </p:nvPr>
          </p:nvGraphicFramePr>
          <p:xfrm>
            <a:off x="2119507" y="3332057"/>
            <a:ext cx="2763514" cy="3510011"/>
          </p:xfrm>
          <a:graphic>
            <a:graphicData uri="http://schemas.openxmlformats.org/drawingml/2006/table">
              <a:tbl>
                <a:tblPr firstRow="1" bandRow="1">
                  <a:noFill/>
                  <a:tableStyleId>{809C1C93-8995-4D9E-87C8-A8817AF97DB9}</a:tableStyleId>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extLst>
                <p:ext uri="{D42A27DB-BD31-4B8C-83A1-F6EECF244321}">
                  <p14:modId xmlns:p14="http://schemas.microsoft.com/office/powerpoint/2010/main" val="2099745212"/>
                </p:ext>
              </p:extLst>
            </p:nvPr>
          </p:nvGraphicFramePr>
          <p:xfrm>
            <a:off x="7555398" y="3993070"/>
            <a:ext cx="2592966" cy="1748376"/>
          </p:xfrm>
          <a:graphic>
            <a:graphicData uri="http://schemas.openxmlformats.org/drawingml/2006/table">
              <a:tbl>
                <a:tblPr firstRow="1" bandRow="1">
                  <a:noFill/>
                  <a:tableStyleId>{809C1C93-8995-4D9E-87C8-A8817AF97DB9}</a:tableStyleId>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319253"/>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431380"/>
            <a:ext cx="8773556"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lumMod val="75000"/>
                  </a:schemeClr>
                </a:solidFill>
                <a:latin typeface="Consolas" panose="020B0609020204030204" pitchFamily="49" charset="0"/>
                <a:ea typeface="Courier New"/>
                <a:cs typeface="Consolas" panose="020B0609020204030204" pitchFamily="49" charset="0"/>
                <a:sym typeface="Courier New"/>
              </a:rPr>
              <a:t>column_name</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FF0000"/>
                </a:solidFill>
                <a:latin typeface="Consolas" panose="020B0609020204030204" pitchFamily="49" charset="0"/>
                <a:ea typeface="Courier New"/>
                <a:cs typeface="Consolas" panose="020B0609020204030204" pitchFamily="49" charset="0"/>
                <a:sym typeface="Courier New"/>
              </a:rPr>
              <a:t>==</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7030A0"/>
                </a:solidFill>
                <a:latin typeface="Consolas" panose="020B0609020204030204" pitchFamily="49" charset="0"/>
                <a:ea typeface="Courier New"/>
                <a:cs typeface="Consolas" panose="020B0609020204030204" pitchFamily="49" charset="0"/>
                <a:sym typeface="Courier New"/>
              </a:rPr>
              <a:t>criteria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297" name="Google Shape;297;p32"/>
          <p:cNvSpPr/>
          <p:nvPr/>
        </p:nvSpPr>
        <p:spPr>
          <a:xfrm>
            <a:off x="7403725" y="3144382"/>
            <a:ext cx="4682084" cy="2132694"/>
          </a:xfrm>
          <a:custGeom>
            <a:avLst/>
            <a:gdLst>
              <a:gd name="connsiteX0" fmla="*/ 0 w 4682084"/>
              <a:gd name="connsiteY0" fmla="*/ 273318 h 1639878"/>
              <a:gd name="connsiteX1" fmla="*/ 273318 w 4682084"/>
              <a:gd name="connsiteY1" fmla="*/ 0 h 1639878"/>
              <a:gd name="connsiteX2" fmla="*/ 780347 w 4682084"/>
              <a:gd name="connsiteY2" fmla="*/ 0 h 1639878"/>
              <a:gd name="connsiteX3" fmla="*/ 880606 w 4682084"/>
              <a:gd name="connsiteY3" fmla="*/ -492816 h 1639878"/>
              <a:gd name="connsiteX4" fmla="*/ 1950868 w 4682084"/>
              <a:gd name="connsiteY4" fmla="*/ 0 h 1639878"/>
              <a:gd name="connsiteX5" fmla="*/ 4408766 w 4682084"/>
              <a:gd name="connsiteY5" fmla="*/ 0 h 1639878"/>
              <a:gd name="connsiteX6" fmla="*/ 4682084 w 4682084"/>
              <a:gd name="connsiteY6" fmla="*/ 273318 h 1639878"/>
              <a:gd name="connsiteX7" fmla="*/ 4682084 w 4682084"/>
              <a:gd name="connsiteY7" fmla="*/ 273313 h 1639878"/>
              <a:gd name="connsiteX8" fmla="*/ 4682084 w 4682084"/>
              <a:gd name="connsiteY8" fmla="*/ 273313 h 1639878"/>
              <a:gd name="connsiteX9" fmla="*/ 4682084 w 4682084"/>
              <a:gd name="connsiteY9" fmla="*/ 683283 h 1639878"/>
              <a:gd name="connsiteX10" fmla="*/ 4682084 w 4682084"/>
              <a:gd name="connsiteY10" fmla="*/ 1366560 h 1639878"/>
              <a:gd name="connsiteX11" fmla="*/ 4408766 w 4682084"/>
              <a:gd name="connsiteY11" fmla="*/ 1639878 h 1639878"/>
              <a:gd name="connsiteX12" fmla="*/ 1950868 w 4682084"/>
              <a:gd name="connsiteY12" fmla="*/ 1639878 h 1639878"/>
              <a:gd name="connsiteX13" fmla="*/ 780347 w 4682084"/>
              <a:gd name="connsiteY13" fmla="*/ 1639878 h 1639878"/>
              <a:gd name="connsiteX14" fmla="*/ 780347 w 4682084"/>
              <a:gd name="connsiteY14" fmla="*/ 1639878 h 1639878"/>
              <a:gd name="connsiteX15" fmla="*/ 273318 w 4682084"/>
              <a:gd name="connsiteY15" fmla="*/ 1639878 h 1639878"/>
              <a:gd name="connsiteX16" fmla="*/ 0 w 4682084"/>
              <a:gd name="connsiteY16" fmla="*/ 1366560 h 1639878"/>
              <a:gd name="connsiteX17" fmla="*/ 0 w 4682084"/>
              <a:gd name="connsiteY17" fmla="*/ 683283 h 1639878"/>
              <a:gd name="connsiteX18" fmla="*/ 0 w 4682084"/>
              <a:gd name="connsiteY18" fmla="*/ 273313 h 1639878"/>
              <a:gd name="connsiteX19" fmla="*/ 0 w 4682084"/>
              <a:gd name="connsiteY19" fmla="*/ 273313 h 1639878"/>
              <a:gd name="connsiteX20" fmla="*/ 0 w 4682084"/>
              <a:gd name="connsiteY20" fmla="*/ 273318 h 1639878"/>
              <a:gd name="connsiteX0" fmla="*/ 0 w 4682084"/>
              <a:gd name="connsiteY0" fmla="*/ 766134 h 2132694"/>
              <a:gd name="connsiteX1" fmla="*/ 273318 w 4682084"/>
              <a:gd name="connsiteY1" fmla="*/ 492816 h 2132694"/>
              <a:gd name="connsiteX2" fmla="*/ 1352841 w 4682084"/>
              <a:gd name="connsiteY2" fmla="*/ 492816 h 2132694"/>
              <a:gd name="connsiteX3" fmla="*/ 880606 w 4682084"/>
              <a:gd name="connsiteY3" fmla="*/ 0 h 2132694"/>
              <a:gd name="connsiteX4" fmla="*/ 1950868 w 4682084"/>
              <a:gd name="connsiteY4" fmla="*/ 492816 h 2132694"/>
              <a:gd name="connsiteX5" fmla="*/ 4408766 w 4682084"/>
              <a:gd name="connsiteY5" fmla="*/ 492816 h 2132694"/>
              <a:gd name="connsiteX6" fmla="*/ 4682084 w 4682084"/>
              <a:gd name="connsiteY6" fmla="*/ 766134 h 2132694"/>
              <a:gd name="connsiteX7" fmla="*/ 4682084 w 4682084"/>
              <a:gd name="connsiteY7" fmla="*/ 766129 h 2132694"/>
              <a:gd name="connsiteX8" fmla="*/ 4682084 w 4682084"/>
              <a:gd name="connsiteY8" fmla="*/ 766129 h 2132694"/>
              <a:gd name="connsiteX9" fmla="*/ 4682084 w 4682084"/>
              <a:gd name="connsiteY9" fmla="*/ 1176099 h 2132694"/>
              <a:gd name="connsiteX10" fmla="*/ 4682084 w 4682084"/>
              <a:gd name="connsiteY10" fmla="*/ 1859376 h 2132694"/>
              <a:gd name="connsiteX11" fmla="*/ 4408766 w 4682084"/>
              <a:gd name="connsiteY11" fmla="*/ 2132694 h 2132694"/>
              <a:gd name="connsiteX12" fmla="*/ 1950868 w 4682084"/>
              <a:gd name="connsiteY12" fmla="*/ 2132694 h 2132694"/>
              <a:gd name="connsiteX13" fmla="*/ 780347 w 4682084"/>
              <a:gd name="connsiteY13" fmla="*/ 2132694 h 2132694"/>
              <a:gd name="connsiteX14" fmla="*/ 780347 w 4682084"/>
              <a:gd name="connsiteY14" fmla="*/ 2132694 h 2132694"/>
              <a:gd name="connsiteX15" fmla="*/ 273318 w 4682084"/>
              <a:gd name="connsiteY15" fmla="*/ 2132694 h 2132694"/>
              <a:gd name="connsiteX16" fmla="*/ 0 w 4682084"/>
              <a:gd name="connsiteY16" fmla="*/ 1859376 h 2132694"/>
              <a:gd name="connsiteX17" fmla="*/ 0 w 4682084"/>
              <a:gd name="connsiteY17" fmla="*/ 1176099 h 2132694"/>
              <a:gd name="connsiteX18" fmla="*/ 0 w 4682084"/>
              <a:gd name="connsiteY18" fmla="*/ 766129 h 2132694"/>
              <a:gd name="connsiteX19" fmla="*/ 0 w 4682084"/>
              <a:gd name="connsiteY19" fmla="*/ 766129 h 2132694"/>
              <a:gd name="connsiteX20" fmla="*/ 0 w 4682084"/>
              <a:gd name="connsiteY20" fmla="*/ 766134 h 2132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682084" h="2132694">
                <a:moveTo>
                  <a:pt x="0" y="766134"/>
                </a:moveTo>
                <a:cubicBezTo>
                  <a:pt x="0" y="615185"/>
                  <a:pt x="122369" y="492816"/>
                  <a:pt x="273318" y="492816"/>
                </a:cubicBezTo>
                <a:lnTo>
                  <a:pt x="1352841" y="492816"/>
                </a:lnTo>
                <a:lnTo>
                  <a:pt x="880606" y="0"/>
                </a:lnTo>
                <a:lnTo>
                  <a:pt x="1950868" y="492816"/>
                </a:lnTo>
                <a:lnTo>
                  <a:pt x="4408766" y="492816"/>
                </a:lnTo>
                <a:cubicBezTo>
                  <a:pt x="4559715" y="492816"/>
                  <a:pt x="4682084" y="615185"/>
                  <a:pt x="4682084" y="766134"/>
                </a:cubicBezTo>
                <a:lnTo>
                  <a:pt x="4682084" y="766129"/>
                </a:lnTo>
                <a:lnTo>
                  <a:pt x="4682084" y="766129"/>
                </a:lnTo>
                <a:lnTo>
                  <a:pt x="4682084" y="1176099"/>
                </a:lnTo>
                <a:lnTo>
                  <a:pt x="4682084" y="1859376"/>
                </a:lnTo>
                <a:cubicBezTo>
                  <a:pt x="4682084" y="2010325"/>
                  <a:pt x="4559715" y="2132694"/>
                  <a:pt x="4408766" y="2132694"/>
                </a:cubicBezTo>
                <a:lnTo>
                  <a:pt x="1950868" y="2132694"/>
                </a:lnTo>
                <a:lnTo>
                  <a:pt x="780347" y="2132694"/>
                </a:lnTo>
                <a:lnTo>
                  <a:pt x="780347" y="2132694"/>
                </a:lnTo>
                <a:lnTo>
                  <a:pt x="273318" y="2132694"/>
                </a:lnTo>
                <a:cubicBezTo>
                  <a:pt x="122369" y="2132694"/>
                  <a:pt x="0" y="2010325"/>
                  <a:pt x="0" y="1859376"/>
                </a:cubicBezTo>
                <a:lnTo>
                  <a:pt x="0" y="1176099"/>
                </a:lnTo>
                <a:lnTo>
                  <a:pt x="0" y="766129"/>
                </a:lnTo>
                <a:lnTo>
                  <a:pt x="0" y="766129"/>
                </a:lnTo>
                <a:lnTo>
                  <a:pt x="0" y="766134"/>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7398690" y="3637198"/>
            <a:ext cx="4443279" cy="1545366"/>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dirty="0">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3" name="Slide Number Placeholder 2"/>
          <p:cNvSpPr>
            <a:spLocks noGrp="1"/>
          </p:cNvSpPr>
          <p:nvPr>
            <p:ph type="sldNum" idx="12"/>
          </p:nvPr>
        </p:nvSpPr>
        <p:spPr/>
        <p:txBody>
          <a:bodyPr/>
          <a:lstStyle/>
          <a:p>
            <a:fld id="{00000000-1234-1234-1234-123412341234}" type="slidenum">
              <a:rPr lang="en-US" smtClean="0"/>
              <a:pPr/>
              <a:t>23</a:t>
            </a:fld>
            <a:endParaRPr lang="en-US"/>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nvGraphicFramePr>
          <p:xfrm>
            <a:off x="2119507" y="3332057"/>
            <a:ext cx="2763514" cy="3510011"/>
          </p:xfrm>
          <a:graphic>
            <a:graphicData uri="http://schemas.openxmlformats.org/drawingml/2006/table">
              <a:tbl>
                <a:tblPr firstRow="1" bandRow="1">
                  <a:noFill/>
                  <a:tableStyleId>{809C1C93-8995-4D9E-87C8-A8817AF97DB9}</a:tableStyleId>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nvGraphicFramePr>
          <p:xfrm>
            <a:off x="7555398" y="3993070"/>
            <a:ext cx="2592966" cy="1748376"/>
          </p:xfrm>
          <a:graphic>
            <a:graphicData uri="http://schemas.openxmlformats.org/drawingml/2006/table">
              <a:tbl>
                <a:tblPr firstRow="1" bandRow="1">
                  <a:noFill/>
                  <a:tableStyleId>{809C1C93-8995-4D9E-87C8-A8817AF97DB9}</a:tableStyleId>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09029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661160"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8095486"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9BBB59"/>
                </a:solidFill>
                <a:latin typeface="Consolas" panose="020B0609020204030204" pitchFamily="49" charset="0"/>
                <a:ea typeface="Courier New"/>
                <a:cs typeface="Consolas" panose="020B0609020204030204" pitchFamily="49" charset="0"/>
                <a:sym typeface="Courier New"/>
              </a:rPr>
              <a:t>==5000083</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4" name="Straight Arrow Connector 3"/>
          <p:cNvCxnSpPr/>
          <p:nvPr/>
        </p:nvCxnSpPr>
        <p:spPr>
          <a:xfrm>
            <a:off x="6074511" y="46518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aphicFrame>
        <p:nvGraphicFramePr>
          <p:cNvPr id="7" name="Table 6"/>
          <p:cNvGraphicFramePr>
            <a:graphicFrameLocks noGrp="1"/>
          </p:cNvGraphicFramePr>
          <p:nvPr>
            <p:extLst>
              <p:ext uri="{D42A27DB-BD31-4B8C-83A1-F6EECF244321}">
                <p14:modId xmlns:p14="http://schemas.microsoft.com/office/powerpoint/2010/main" val="787045259"/>
              </p:ext>
            </p:extLst>
          </p:nvPr>
        </p:nvGraphicFramePr>
        <p:xfrm>
          <a:off x="1409635" y="3807152"/>
          <a:ext cx="4544738" cy="272933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i="0" u="none" strike="noStrike" dirty="0" err="1">
                          <a:solidFill>
                            <a:srgbClr val="FFFFFF"/>
                          </a:solidFill>
                          <a:effectLst/>
                          <a:latin typeface="Arial" panose="020B0604020202020204" pitchFamily="34" charset="0"/>
                        </a:rPr>
                        <a:t>mrn</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last_name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sarella</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alester</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563215883"/>
                  </a:ext>
                </a:extLst>
              </a:tr>
              <a:tr h="455542">
                <a:tc>
                  <a:txBody>
                    <a:bodyPr/>
                    <a:lstStyle/>
                    <a:p>
                      <a:pPr algn="ctr" rtl="0" fontAlgn="ctr"/>
                      <a:r>
                        <a:rPr lang="en-US" sz="24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westerling</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4003288136"/>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5000083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lollys</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clegane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2004892004"/>
                  </a:ext>
                </a:extLst>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1077557456"/>
              </p:ext>
            </p:extLst>
          </p:nvPr>
        </p:nvGraphicFramePr>
        <p:xfrm>
          <a:off x="6680890" y="4282932"/>
          <a:ext cx="4705577" cy="737870"/>
        </p:xfrm>
        <a:graphic>
          <a:graphicData uri="http://schemas.openxmlformats.org/drawingml/2006/table">
            <a:tbl>
              <a:tblPr/>
              <a:tblGrid>
                <a:gridCol w="1367161">
                  <a:extLst>
                    <a:ext uri="{9D8B030D-6E8A-4147-A177-3AD203B41FA5}">
                      <a16:colId xmlns:a16="http://schemas.microsoft.com/office/drawing/2014/main" val="3642991579"/>
                    </a:ext>
                  </a:extLst>
                </a:gridCol>
                <a:gridCol w="1748694">
                  <a:extLst>
                    <a:ext uri="{9D8B030D-6E8A-4147-A177-3AD203B41FA5}">
                      <a16:colId xmlns:a16="http://schemas.microsoft.com/office/drawing/2014/main" val="1650678772"/>
                    </a:ext>
                  </a:extLst>
                </a:gridCol>
                <a:gridCol w="1589722">
                  <a:extLst>
                    <a:ext uri="{9D8B030D-6E8A-4147-A177-3AD203B41FA5}">
                      <a16:colId xmlns:a16="http://schemas.microsoft.com/office/drawing/2014/main" val="412331866"/>
                    </a:ext>
                  </a:extLst>
                </a:gridCol>
              </a:tblGrid>
              <a:tr h="301625">
                <a:tc>
                  <a:txBody>
                    <a:bodyPr/>
                    <a:lstStyle/>
                    <a:p>
                      <a:pPr algn="ctr" rtl="0" fontAlgn="ctr"/>
                      <a:r>
                        <a:rPr lang="en-US" sz="2400" b="1" i="0" u="none" strike="noStrike" dirty="0" err="1">
                          <a:solidFill>
                            <a:srgbClr val="FFFFFF"/>
                          </a:solidFill>
                          <a:effectLst/>
                          <a:latin typeface="Arial" panose="020B0604020202020204" pitchFamily="34" charset="0"/>
                        </a:rPr>
                        <a:t>mrn</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last_name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2889973772"/>
                  </a:ext>
                </a:extLst>
              </a:tr>
              <a:tr h="0">
                <a:tc>
                  <a:txBody>
                    <a:bodyPr/>
                    <a:lstStyle/>
                    <a:p>
                      <a:pPr algn="ctr" rtl="0" fontAlgn="ctr"/>
                      <a:r>
                        <a:rPr lang="en-US" sz="2400" b="0" i="0" u="none" strike="noStrike" dirty="0">
                          <a:solidFill>
                            <a:srgbClr val="000000"/>
                          </a:solidFill>
                          <a:effectLst/>
                          <a:latin typeface="Arial" panose="020B0604020202020204" pitchFamily="34" charset="0"/>
                        </a:rPr>
                        <a:t>5000083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lollys</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clegane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2004892004"/>
                  </a:ext>
                </a:extLst>
              </a:tr>
            </a:tbl>
          </a:graphicData>
        </a:graphic>
      </p:graphicFrame>
      <p:sp>
        <p:nvSpPr>
          <p:cNvPr id="9" name="Rectangle 8"/>
          <p:cNvSpPr/>
          <p:nvPr/>
        </p:nvSpPr>
        <p:spPr>
          <a:xfrm>
            <a:off x="407730" y="4748072"/>
            <a:ext cx="941283" cy="369332"/>
          </a:xfrm>
          <a:prstGeom prst="rect">
            <a:avLst/>
          </a:prstGeom>
        </p:spPr>
        <p:txBody>
          <a:bodyPr wrap="none">
            <a:spAutoFit/>
          </a:bodyPr>
          <a:lstStyle/>
          <a:p>
            <a:r>
              <a:rPr lang="en-US" sz="1800" b="1" dirty="0">
                <a:solidFill>
                  <a:srgbClr val="A6A6A6"/>
                </a:solidFill>
              </a:rPr>
              <a:t>FALSE</a:t>
            </a:r>
          </a:p>
        </p:txBody>
      </p:sp>
      <p:sp>
        <p:nvSpPr>
          <p:cNvPr id="21" name="Rectangle 20"/>
          <p:cNvSpPr/>
          <p:nvPr/>
        </p:nvSpPr>
        <p:spPr>
          <a:xfrm>
            <a:off x="407729" y="5205669"/>
            <a:ext cx="941283" cy="369332"/>
          </a:xfrm>
          <a:prstGeom prst="rect">
            <a:avLst/>
          </a:prstGeom>
        </p:spPr>
        <p:txBody>
          <a:bodyPr wrap="none">
            <a:spAutoFit/>
          </a:bodyPr>
          <a:lstStyle/>
          <a:p>
            <a:r>
              <a:rPr lang="en-US" sz="1800" b="1" dirty="0">
                <a:solidFill>
                  <a:srgbClr val="A6A6A6"/>
                </a:solidFill>
              </a:rPr>
              <a:t>FALSE</a:t>
            </a:r>
          </a:p>
        </p:txBody>
      </p:sp>
      <p:sp>
        <p:nvSpPr>
          <p:cNvPr id="22" name="Rectangle 21"/>
          <p:cNvSpPr/>
          <p:nvPr/>
        </p:nvSpPr>
        <p:spPr>
          <a:xfrm>
            <a:off x="407728" y="5663266"/>
            <a:ext cx="941283" cy="369332"/>
          </a:xfrm>
          <a:prstGeom prst="rect">
            <a:avLst/>
          </a:prstGeom>
        </p:spPr>
        <p:txBody>
          <a:bodyPr wrap="none">
            <a:spAutoFit/>
          </a:bodyPr>
          <a:lstStyle/>
          <a:p>
            <a:r>
              <a:rPr lang="en-US" sz="1800" b="1" dirty="0">
                <a:solidFill>
                  <a:srgbClr val="A6A6A6"/>
                </a:solidFill>
              </a:rPr>
              <a:t>FALSE</a:t>
            </a:r>
          </a:p>
        </p:txBody>
      </p:sp>
      <p:sp>
        <p:nvSpPr>
          <p:cNvPr id="23" name="Rectangle 22"/>
          <p:cNvSpPr/>
          <p:nvPr/>
        </p:nvSpPr>
        <p:spPr>
          <a:xfrm>
            <a:off x="437464" y="6120862"/>
            <a:ext cx="941283" cy="369332"/>
          </a:xfrm>
          <a:prstGeom prst="rect">
            <a:avLst/>
          </a:prstGeom>
        </p:spPr>
        <p:txBody>
          <a:bodyPr wrap="square">
            <a:spAutoFit/>
          </a:bodyPr>
          <a:lstStyle/>
          <a:p>
            <a:r>
              <a:rPr lang="en-US" sz="1800" b="1" dirty="0">
                <a:solidFill>
                  <a:schemeClr val="accent1"/>
                </a:solidFill>
              </a:rPr>
              <a:t>TRUE</a:t>
            </a:r>
          </a:p>
        </p:txBody>
      </p:sp>
      <p:sp>
        <p:nvSpPr>
          <p:cNvPr id="10" name="Slide Number Placeholder 9"/>
          <p:cNvSpPr>
            <a:spLocks noGrp="1"/>
          </p:cNvSpPr>
          <p:nvPr>
            <p:ph type="sldNum" idx="12"/>
          </p:nvPr>
        </p:nvSpPr>
        <p:spPr/>
        <p:txBody>
          <a:bodyPr/>
          <a:lstStyle/>
          <a:p>
            <a:fld id="{00000000-1234-1234-1234-123412341234}" type="slidenum">
              <a:rPr lang="en-US" smtClean="0"/>
              <a:pPr/>
              <a:t>24</a:t>
            </a:fld>
            <a:endParaRPr lang="en-US"/>
          </a:p>
        </p:txBody>
      </p:sp>
      <p:graphicFrame>
        <p:nvGraphicFramePr>
          <p:cNvPr id="20" name="Table 19"/>
          <p:cNvGraphicFramePr>
            <a:graphicFrameLocks noGrp="1"/>
          </p:cNvGraphicFramePr>
          <p:nvPr>
            <p:extLst>
              <p:ext uri="{D42A27DB-BD31-4B8C-83A1-F6EECF244321}">
                <p14:modId xmlns:p14="http://schemas.microsoft.com/office/powerpoint/2010/main" val="3648992827"/>
              </p:ext>
            </p:extLst>
          </p:nvPr>
        </p:nvGraphicFramePr>
        <p:xfrm>
          <a:off x="1407433" y="5638767"/>
          <a:ext cx="4544738" cy="45554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455542">
                <a:tc>
                  <a:txBody>
                    <a:bodyPr/>
                    <a:lstStyle/>
                    <a:p>
                      <a:pPr algn="ctr" rtl="0" fontAlgn="ctr"/>
                      <a:r>
                        <a:rPr lang="en-US" sz="2400" b="0" i="0" u="none" strike="noStrike" dirty="0">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jhezane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westerling</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4003288136"/>
                  </a:ext>
                </a:extLst>
              </a:tr>
            </a:tbl>
          </a:graphicData>
        </a:graphic>
      </p:graphicFrame>
      <p:graphicFrame>
        <p:nvGraphicFramePr>
          <p:cNvPr id="24" name="Table 23"/>
          <p:cNvGraphicFramePr>
            <a:graphicFrameLocks noGrp="1"/>
          </p:cNvGraphicFramePr>
          <p:nvPr>
            <p:extLst>
              <p:ext uri="{D42A27DB-BD31-4B8C-83A1-F6EECF244321}">
                <p14:modId xmlns:p14="http://schemas.microsoft.com/office/powerpoint/2010/main" val="3071829116"/>
              </p:ext>
            </p:extLst>
          </p:nvPr>
        </p:nvGraphicFramePr>
        <p:xfrm>
          <a:off x="1407433" y="5177143"/>
          <a:ext cx="4544738" cy="45554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455542">
                <a:tc>
                  <a:txBody>
                    <a:bodyPr/>
                    <a:lstStyle/>
                    <a:p>
                      <a:pPr algn="ctr" rtl="0" fontAlgn="ctr"/>
                      <a:r>
                        <a:rPr lang="en-US" sz="2400" b="0" i="0" u="none" strike="noStrike" dirty="0">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alester</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3563215883"/>
                  </a:ext>
                </a:extLst>
              </a:tr>
            </a:tbl>
          </a:graphicData>
        </a:graphic>
      </p:graphicFrame>
      <p:graphicFrame>
        <p:nvGraphicFramePr>
          <p:cNvPr id="25" name="Table 24"/>
          <p:cNvGraphicFramePr>
            <a:graphicFrameLocks noGrp="1"/>
          </p:cNvGraphicFramePr>
          <p:nvPr>
            <p:extLst>
              <p:ext uri="{D42A27DB-BD31-4B8C-83A1-F6EECF244321}">
                <p14:modId xmlns:p14="http://schemas.microsoft.com/office/powerpoint/2010/main" val="3363752447"/>
              </p:ext>
            </p:extLst>
          </p:nvPr>
        </p:nvGraphicFramePr>
        <p:xfrm>
          <a:off x="1407433" y="4715519"/>
          <a:ext cx="4544738" cy="45554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455542">
                <a:tc>
                  <a:txBody>
                    <a:bodyPr/>
                    <a:lstStyle/>
                    <a:p>
                      <a:pPr algn="ctr" rtl="0" fontAlgn="ctr"/>
                      <a:r>
                        <a:rPr lang="en-US" sz="24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sarella</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843102304"/>
                  </a:ext>
                </a:extLst>
              </a:tr>
            </a:tbl>
          </a:graphicData>
        </a:graphic>
      </p:graphicFrame>
    </p:spTree>
    <p:extLst>
      <p:ext uri="{BB962C8B-B14F-4D97-AF65-F5344CB8AC3E}">
        <p14:creationId xmlns:p14="http://schemas.microsoft.com/office/powerpoint/2010/main" val="2985133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1" grpId="0"/>
      <p:bldP spid="22" grpId="0"/>
      <p:bldP spid="2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661160"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8095486"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9BBB59"/>
                </a:solidFill>
                <a:latin typeface="Consolas" panose="020B0609020204030204" pitchFamily="49" charset="0"/>
                <a:ea typeface="Courier New"/>
                <a:cs typeface="Consolas" panose="020B0609020204030204" pitchFamily="49" charset="0"/>
                <a:sym typeface="Courier New"/>
              </a:rPr>
              <a:t>==5000083</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data frame to transform</a:t>
            </a:r>
            <a:endParaRPr sz="2800" dirty="0">
              <a:latin typeface="Trebuchet MS"/>
              <a:ea typeface="Trebuchet MS"/>
              <a:cs typeface="Trebuchet MS"/>
              <a:sym typeface="Trebuchet MS"/>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11" name="Rounded Rectangular Callout 2"/>
          <p:cNvSpPr/>
          <p:nvPr/>
        </p:nvSpPr>
        <p:spPr>
          <a:xfrm>
            <a:off x="7048071" y="2750816"/>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Google Shape;324;p34"/>
          <p:cNvSpPr txBox="1"/>
          <p:nvPr/>
        </p:nvSpPr>
        <p:spPr>
          <a:xfrm>
            <a:off x="7203250" y="3601619"/>
            <a:ext cx="2618036" cy="151023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b="1" dirty="0">
                <a:solidFill>
                  <a:srgbClr val="FFFFFF"/>
                </a:solidFill>
                <a:latin typeface="Trebuchet MS"/>
                <a:ea typeface="Trebuchet MS"/>
                <a:cs typeface="Trebuchet MS"/>
                <a:sym typeface="Trebuchet MS"/>
              </a:rPr>
              <a:t>= sets</a:t>
            </a:r>
            <a:endParaRPr sz="2062" dirty="0">
              <a:latin typeface="Trebuchet MS"/>
              <a:ea typeface="Trebuchet MS"/>
              <a:cs typeface="Trebuchet MS"/>
              <a:sym typeface="Trebuchet MS"/>
            </a:endParaRPr>
          </a:p>
          <a:p>
            <a:pPr marL="7484" algn="ctr">
              <a:lnSpc>
                <a:spcPct val="116753"/>
              </a:lnSpc>
            </a:pPr>
            <a:r>
              <a:rPr lang="en-US" sz="2062" dirty="0">
                <a:solidFill>
                  <a:srgbClr val="FFFFFF"/>
                </a:solidFill>
                <a:latin typeface="Calibri"/>
                <a:ea typeface="Calibri"/>
                <a:cs typeface="Calibri"/>
                <a:sym typeface="Calibri"/>
              </a:rPr>
              <a:t>(returns nothing)</a:t>
            </a:r>
            <a:endParaRPr sz="2062" dirty="0">
              <a:latin typeface="Calibri"/>
              <a:ea typeface="Calibri"/>
              <a:cs typeface="Calibri"/>
              <a:sym typeface="Calibri"/>
            </a:endParaRPr>
          </a:p>
          <a:p>
            <a:pPr marL="7823" algn="ctr">
              <a:lnSpc>
                <a:spcPct val="116753"/>
              </a:lnSpc>
              <a:spcBef>
                <a:spcPts val="747"/>
              </a:spcBef>
            </a:pPr>
            <a:r>
              <a:rPr lang="en-US" sz="2062" b="1" dirty="0">
                <a:solidFill>
                  <a:srgbClr val="FFFFFF"/>
                </a:solidFill>
                <a:latin typeface="Trebuchet MS"/>
                <a:ea typeface="Trebuchet MS"/>
                <a:cs typeface="Trebuchet MS"/>
                <a:sym typeface="Trebuchet MS"/>
              </a:rPr>
              <a:t>== tests if equal</a:t>
            </a:r>
            <a:endParaRPr sz="2062" dirty="0">
              <a:latin typeface="Trebuchet MS"/>
              <a:ea typeface="Trebuchet MS"/>
              <a:cs typeface="Trebuchet MS"/>
              <a:sym typeface="Trebuchet MS"/>
            </a:endParaRPr>
          </a:p>
          <a:p>
            <a:pPr algn="ctr">
              <a:lnSpc>
                <a:spcPct val="116753"/>
              </a:lnSpc>
            </a:pPr>
            <a:r>
              <a:rPr lang="en-US" sz="2062" dirty="0">
                <a:solidFill>
                  <a:srgbClr val="FFFFFF"/>
                </a:solidFill>
                <a:latin typeface="Calibri"/>
                <a:ea typeface="Calibri"/>
                <a:cs typeface="Calibri"/>
                <a:sym typeface="Calibri"/>
              </a:rPr>
              <a:t>(returns TRUE or FALSE)</a:t>
            </a:r>
            <a:endParaRPr sz="2062" dirty="0">
              <a:latin typeface="Calibri"/>
              <a:ea typeface="Calibri"/>
              <a:cs typeface="Calibri"/>
              <a:sym typeface="Calibri"/>
            </a:endParaRPr>
          </a:p>
        </p:txBody>
      </p:sp>
      <p:graphicFrame>
        <p:nvGraphicFramePr>
          <p:cNvPr id="20" name="Table 19"/>
          <p:cNvGraphicFramePr>
            <a:graphicFrameLocks noGrp="1"/>
          </p:cNvGraphicFramePr>
          <p:nvPr>
            <p:extLst>
              <p:ext uri="{D42A27DB-BD31-4B8C-83A1-F6EECF244321}">
                <p14:modId xmlns:p14="http://schemas.microsoft.com/office/powerpoint/2010/main" val="3115097070"/>
              </p:ext>
            </p:extLst>
          </p:nvPr>
        </p:nvGraphicFramePr>
        <p:xfrm>
          <a:off x="1291862" y="3573364"/>
          <a:ext cx="4544738" cy="272933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889973772"/>
                  </a:ext>
                </a:extLst>
              </a:tr>
              <a:tr h="455542">
                <a:tc>
                  <a:txBody>
                    <a:bodyPr/>
                    <a:lstStyle/>
                    <a:p>
                      <a:pPr algn="ctr" rtl="0" fontAlgn="ctr"/>
                      <a:r>
                        <a:rPr lang="en-US" sz="2400" b="0" i="0" u="none" strike="noStrike">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843102304"/>
                  </a:ext>
                </a:extLst>
              </a:tr>
              <a:tr h="455542">
                <a:tc>
                  <a:txBody>
                    <a:bodyPr/>
                    <a:lstStyle/>
                    <a:p>
                      <a:pPr algn="ctr" rtl="0" fontAlgn="ctr"/>
                      <a:r>
                        <a:rPr lang="en-US" sz="24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3563215883"/>
                  </a:ext>
                </a:extLst>
              </a:tr>
              <a:tr h="455542">
                <a:tc>
                  <a:txBody>
                    <a:bodyPr/>
                    <a:lstStyle/>
                    <a:p>
                      <a:pPr algn="ctr" rtl="0" fontAlgn="ctr"/>
                      <a:r>
                        <a:rPr lang="en-US" sz="24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4003288136"/>
                  </a:ext>
                </a:extLst>
              </a:tr>
              <a:tr h="455542">
                <a:tc>
                  <a:txBody>
                    <a:bodyPr/>
                    <a:lstStyle/>
                    <a:p>
                      <a:pPr algn="ctr" rtl="0" fontAlgn="ctr"/>
                      <a:r>
                        <a:rPr lang="en-US" sz="2400" b="0" i="0" u="none" strike="noStrike">
                          <a:solidFill>
                            <a:srgbClr val="000000"/>
                          </a:solidFill>
                          <a:effectLst/>
                          <a:latin typeface="Arial" panose="020B0604020202020204" pitchFamily="34" charset="0"/>
                        </a:rPr>
                        <a:t>5000083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lollys</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clegane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2004892004"/>
                  </a:ext>
                </a:extLst>
              </a:tr>
            </a:tbl>
          </a:graphicData>
        </a:graphic>
      </p:graphicFrame>
      <p:sp>
        <p:nvSpPr>
          <p:cNvPr id="2" name="Slide Number Placeholder 1"/>
          <p:cNvSpPr>
            <a:spLocks noGrp="1"/>
          </p:cNvSpPr>
          <p:nvPr>
            <p:ph type="sldNum" idx="12"/>
          </p:nvPr>
        </p:nvSpPr>
        <p:spPr/>
        <p:txBody>
          <a:bodyPr/>
          <a:lstStyle/>
          <a:p>
            <a:fld id="{00000000-1234-1234-1234-123412341234}" type="slidenum">
              <a:rPr lang="en-US" smtClean="0"/>
              <a:pPr/>
              <a:t>25</a:t>
            </a:fld>
            <a:endParaRPr lang="en-US"/>
          </a:p>
        </p:txBody>
      </p:sp>
    </p:spTree>
    <p:extLst>
      <p:ext uri="{BB962C8B-B14F-4D97-AF65-F5344CB8AC3E}">
        <p14:creationId xmlns:p14="http://schemas.microsoft.com/office/powerpoint/2010/main" val="27924272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7" y="2201670"/>
            <a:ext cx="975092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1904470"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filter()</a:t>
            </a:r>
            <a:endParaRPr dirty="0"/>
          </a:p>
        </p:txBody>
      </p:sp>
      <p:sp>
        <p:nvSpPr>
          <p:cNvPr id="296" name="Google Shape;296;p32"/>
          <p:cNvSpPr txBox="1"/>
          <p:nvPr/>
        </p:nvSpPr>
        <p:spPr>
          <a:xfrm>
            <a:off x="2190655" y="1713022"/>
            <a:ext cx="6159054" cy="1167589"/>
          </a:xfrm>
          <a:prstGeom prst="rect">
            <a:avLst/>
          </a:prstGeom>
          <a:noFill/>
          <a:ln>
            <a:noFill/>
          </a:ln>
        </p:spPr>
        <p:txBody>
          <a:bodyPr spcFirstLastPara="1" wrap="square" lIns="0" tIns="6455" rIns="0" bIns="0" anchor="t" anchorCtr="0">
            <a:noAutofit/>
          </a:bodyPr>
          <a:lstStyle/>
          <a:p>
            <a:pPr marL="6803"/>
            <a:r>
              <a:rPr lang="en-US" sz="2652" dirty="0">
                <a:latin typeface="Calibri"/>
                <a:ea typeface="Calibri"/>
                <a:cs typeface="Calibri"/>
                <a:sym typeface="Calibri"/>
              </a:rPr>
              <a:t>Extract rows that meet logical criteria.</a:t>
            </a:r>
            <a:endParaRPr sz="2652" dirty="0">
              <a:latin typeface="Calibri"/>
              <a:ea typeface="Calibri"/>
              <a:cs typeface="Calibri"/>
              <a:sym typeface="Calibri"/>
            </a:endParaRPr>
          </a:p>
        </p:txBody>
      </p:sp>
      <p:sp>
        <p:nvSpPr>
          <p:cNvPr id="14" name="Rectangle 13"/>
          <p:cNvSpPr/>
          <p:nvPr/>
        </p:nvSpPr>
        <p:spPr>
          <a:xfrm>
            <a:off x="1970276" y="2313797"/>
            <a:ext cx="9451626"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last_name</a:t>
            </a:r>
            <a:r>
              <a:rPr lang="en-US" sz="3200" dirty="0">
                <a:solidFill>
                  <a:srgbClr val="9BBB59"/>
                </a:solidFill>
                <a:latin typeface="Consolas" panose="020B0609020204030204" pitchFamily="49" charset="0"/>
                <a:ea typeface="Courier New"/>
                <a:cs typeface="Consolas" panose="020B0609020204030204" pitchFamily="49" charset="0"/>
                <a:sym typeface="Courier New"/>
              </a:rPr>
              <a:t>=="stark"</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Rounded Rectangular Callout 2"/>
          <p:cNvSpPr/>
          <p:nvPr/>
        </p:nvSpPr>
        <p:spPr>
          <a:xfrm rot="10800000" flipH="1">
            <a:off x="7523750" y="381000"/>
            <a:ext cx="3220449" cy="1785377"/>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Google Shape;324;p34"/>
          <p:cNvSpPr txBox="1"/>
          <p:nvPr/>
        </p:nvSpPr>
        <p:spPr>
          <a:xfrm>
            <a:off x="7659240" y="423343"/>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Values coded as character strings must be surrounded by quotes</a:t>
            </a:r>
            <a:endParaRPr sz="2062" dirty="0">
              <a:solidFill>
                <a:schemeClr val="bg1"/>
              </a:solidFill>
              <a:latin typeface="Calibri"/>
              <a:ea typeface="Calibri"/>
              <a:cs typeface="Calibri"/>
              <a:sym typeface="Calibri"/>
            </a:endParaRPr>
          </a:p>
        </p:txBody>
      </p:sp>
      <p:cxnSp>
        <p:nvCxnSpPr>
          <p:cNvPr id="19" name="Straight Arrow Connector 18"/>
          <p:cNvCxnSpPr/>
          <p:nvPr/>
        </p:nvCxnSpPr>
        <p:spPr>
          <a:xfrm>
            <a:off x="5227289" y="4327928"/>
            <a:ext cx="548640" cy="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0" name="Table 19"/>
          <p:cNvGraphicFramePr>
            <a:graphicFrameLocks noGrp="1"/>
          </p:cNvGraphicFramePr>
          <p:nvPr>
            <p:extLst>
              <p:ext uri="{D42A27DB-BD31-4B8C-83A1-F6EECF244321}">
                <p14:modId xmlns:p14="http://schemas.microsoft.com/office/powerpoint/2010/main" val="730648011"/>
              </p:ext>
            </p:extLst>
          </p:nvPr>
        </p:nvGraphicFramePr>
        <p:xfrm>
          <a:off x="206477" y="3807152"/>
          <a:ext cx="4544738" cy="272933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cap="none" dirty="0">
                          <a:solidFill>
                            <a:srgbClr val="000000"/>
                          </a:solidFill>
                          <a:effectLst/>
                          <a:latin typeface="Arial" panose="020B0604020202020204" pitchFamily="34" charset="0"/>
                          <a:ea typeface="+mn-ea"/>
                          <a:cs typeface="+mn-cs"/>
                          <a:sym typeface="Arial"/>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563215883"/>
                  </a:ext>
                </a:extLst>
              </a:tr>
              <a:tr h="455542">
                <a:tc>
                  <a:txBody>
                    <a:bodyPr/>
                    <a:lstStyle/>
                    <a:p>
                      <a:pPr algn="ctr" rtl="0" fontAlgn="ctr"/>
                      <a:r>
                        <a:rPr lang="en-US" sz="24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4003288136"/>
                  </a:ext>
                </a:extLst>
              </a:tr>
              <a:tr h="455542">
                <a:tc>
                  <a:txBody>
                    <a:bodyPr/>
                    <a:lstStyle/>
                    <a:p>
                      <a:pPr algn="ctr" rtl="0" fontAlgn="ctr"/>
                      <a:r>
                        <a:rPr lang="en-US" sz="2400" b="0" i="0" u="none" strike="noStrike">
                          <a:solidFill>
                            <a:srgbClr val="000000"/>
                          </a:solidFill>
                          <a:effectLst/>
                          <a:latin typeface="Arial" panose="020B0604020202020204" pitchFamily="34" charset="0"/>
                        </a:rPr>
                        <a:t>5000083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lollys</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clegane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extLst>
                  <a:ext uri="{0D108BD9-81ED-4DB2-BD59-A6C34878D82A}">
                    <a16:rowId xmlns:a16="http://schemas.microsoft.com/office/drawing/2014/main" val="2004892004"/>
                  </a:ext>
                </a:extLst>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2057091616"/>
              </p:ext>
            </p:extLst>
          </p:nvPr>
        </p:nvGraphicFramePr>
        <p:xfrm>
          <a:off x="6358212" y="3807152"/>
          <a:ext cx="4544738" cy="1818248"/>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i="0" u="none" strike="noStrike" dirty="0" err="1">
                          <a:solidFill>
                            <a:srgbClr val="FFFFFF"/>
                          </a:solidFill>
                          <a:effectLst/>
                          <a:latin typeface="Arial" panose="020B0604020202020204" pitchFamily="34" charset="0"/>
                        </a:rPr>
                        <a:t>mrn</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dirty="0" err="1">
                          <a:solidFill>
                            <a:srgbClr val="FFFFFF"/>
                          </a:solidFill>
                          <a:effectLst/>
                          <a:latin typeface="Arial" panose="020B0604020202020204" pitchFamily="34" charset="0"/>
                        </a:rPr>
                        <a:t>last_name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889973772"/>
                  </a:ext>
                </a:extLst>
              </a:tr>
              <a:tr h="455542">
                <a:tc>
                  <a:txBody>
                    <a:bodyPr/>
                    <a:lstStyle/>
                    <a:p>
                      <a:pPr algn="ctr" rtl="0" fontAlgn="ctr"/>
                      <a:r>
                        <a:rPr lang="en-US" sz="2400" b="0" i="0" u="none" strike="noStrike">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cap="none" dirty="0">
                          <a:solidFill>
                            <a:srgbClr val="000000"/>
                          </a:solidFill>
                          <a:effectLst/>
                          <a:latin typeface="Arial" panose="020B0604020202020204" pitchFamily="34" charset="0"/>
                          <a:ea typeface="+mn-ea"/>
                          <a:cs typeface="+mn-cs"/>
                          <a:sym typeface="Arial"/>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843102304"/>
                  </a:ext>
                </a:extLst>
              </a:tr>
              <a:tr h="455542">
                <a:tc>
                  <a:txBody>
                    <a:bodyPr/>
                    <a:lstStyle/>
                    <a:p>
                      <a:pPr algn="ctr" rtl="0" fontAlgn="ctr"/>
                      <a:r>
                        <a:rPr lang="en-US" sz="24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563215883"/>
                  </a:ext>
                </a:extLst>
              </a:tr>
            </a:tbl>
          </a:graphicData>
        </a:graphic>
      </p:graphicFrame>
      <p:sp>
        <p:nvSpPr>
          <p:cNvPr id="22" name="Rectangle 21"/>
          <p:cNvSpPr/>
          <p:nvPr/>
        </p:nvSpPr>
        <p:spPr>
          <a:xfrm>
            <a:off x="4751217" y="4794362"/>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3" name="Rectangle 22"/>
          <p:cNvSpPr/>
          <p:nvPr/>
        </p:nvSpPr>
        <p:spPr>
          <a:xfrm>
            <a:off x="4751216" y="5251959"/>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4" name="Rectangle 23"/>
          <p:cNvSpPr/>
          <p:nvPr/>
        </p:nvSpPr>
        <p:spPr>
          <a:xfrm>
            <a:off x="4751215" y="5709556"/>
            <a:ext cx="941283" cy="369332"/>
          </a:xfrm>
          <a:prstGeom prst="rect">
            <a:avLst/>
          </a:prstGeom>
        </p:spPr>
        <p:txBody>
          <a:bodyPr wrap="none">
            <a:spAutoFit/>
          </a:bodyPr>
          <a:lstStyle/>
          <a:p>
            <a:r>
              <a:rPr lang="en-US" sz="1800" b="1" dirty="0">
                <a:solidFill>
                  <a:srgbClr val="A6A6A6"/>
                </a:solidFill>
              </a:rPr>
              <a:t>FALSE</a:t>
            </a:r>
          </a:p>
        </p:txBody>
      </p:sp>
      <p:sp>
        <p:nvSpPr>
          <p:cNvPr id="25" name="Rectangle 24"/>
          <p:cNvSpPr/>
          <p:nvPr/>
        </p:nvSpPr>
        <p:spPr>
          <a:xfrm>
            <a:off x="4780951" y="6167152"/>
            <a:ext cx="941283" cy="369332"/>
          </a:xfrm>
          <a:prstGeom prst="rect">
            <a:avLst/>
          </a:prstGeom>
        </p:spPr>
        <p:txBody>
          <a:bodyPr wrap="square">
            <a:spAutoFit/>
          </a:bodyPr>
          <a:lstStyle/>
          <a:p>
            <a:r>
              <a:rPr lang="en-US" sz="1800" b="1" dirty="0">
                <a:solidFill>
                  <a:srgbClr val="A6A6A6"/>
                </a:solidFill>
              </a:rPr>
              <a:t>FALSE</a:t>
            </a:r>
          </a:p>
        </p:txBody>
      </p:sp>
      <p:sp>
        <p:nvSpPr>
          <p:cNvPr id="5" name="Slide Number Placeholder 4"/>
          <p:cNvSpPr>
            <a:spLocks noGrp="1"/>
          </p:cNvSpPr>
          <p:nvPr>
            <p:ph type="sldNum" idx="12"/>
          </p:nvPr>
        </p:nvSpPr>
        <p:spPr/>
        <p:txBody>
          <a:bodyPr/>
          <a:lstStyle/>
          <a:p>
            <a:fld id="{00000000-1234-1234-1234-123412341234}" type="slidenum">
              <a:rPr lang="en-US" smtClean="0"/>
              <a:pPr/>
              <a:t>26</a:t>
            </a:fld>
            <a:endParaRPr lang="en-US"/>
          </a:p>
        </p:txBody>
      </p:sp>
    </p:spTree>
    <p:extLst>
      <p:ext uri="{BB962C8B-B14F-4D97-AF65-F5344CB8AC3E}">
        <p14:creationId xmlns:p14="http://schemas.microsoft.com/office/powerpoint/2010/main" val="15102626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696536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1" name="Google Shape;137;p17"/>
          <p:cNvSpPr/>
          <p:nvPr/>
        </p:nvSpPr>
        <p:spPr>
          <a:xfrm>
            <a:off x="1632769" y="2880611"/>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97" name="Google Shape;297;p32"/>
          <p:cNvSpPr/>
          <p:nvPr/>
        </p:nvSpPr>
        <p:spPr>
          <a:xfrm>
            <a:off x="4695596" y="2799128"/>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4690561" y="3394485"/>
            <a:ext cx="4443279" cy="1046571"/>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2" name="Rounded Rectangle 1"/>
          <p:cNvSpPr/>
          <p:nvPr/>
        </p:nvSpPr>
        <p:spPr>
          <a:xfrm>
            <a:off x="4738686" y="2345004"/>
            <a:ext cx="3731544" cy="566814"/>
          </a:xfrm>
          <a:prstGeom prst="roundRect">
            <a:avLst/>
          </a:prstGeom>
          <a:solidFill>
            <a:srgbClr val="A0C283">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idx="12"/>
          </p:nvPr>
        </p:nvSpPr>
        <p:spPr/>
        <p:txBody>
          <a:bodyPr/>
          <a:lstStyle/>
          <a:p>
            <a:fld id="{00000000-1234-1234-1234-123412341234}" type="slidenum">
              <a:rPr lang="en-US" smtClean="0"/>
              <a:pPr/>
              <a:t>27</a:t>
            </a:fld>
            <a:endParaRPr lang="en-US"/>
          </a:p>
        </p:txBody>
      </p:sp>
    </p:spTree>
    <p:extLst>
      <p:ext uri="{BB962C8B-B14F-4D97-AF65-F5344CB8AC3E}">
        <p14:creationId xmlns:p14="http://schemas.microsoft.com/office/powerpoint/2010/main" val="3372054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Shape 340"/>
        <p:cNvGrpSpPr/>
        <p:nvPr/>
      </p:nvGrpSpPr>
      <p:grpSpPr>
        <a:xfrm>
          <a:off x="0" y="0"/>
          <a:ext cx="0" cy="0"/>
          <a:chOff x="0" y="0"/>
          <a:chExt cx="0" cy="0"/>
        </a:xfrm>
      </p:grpSpPr>
      <p:sp>
        <p:nvSpPr>
          <p:cNvPr id="342" name="Google Shape;342;p36"/>
          <p:cNvSpPr txBox="1">
            <a:spLocks noGrp="1"/>
          </p:cNvSpPr>
          <p:nvPr>
            <p:ph type="title"/>
          </p:nvPr>
        </p:nvSpPr>
        <p:spPr>
          <a:xfrm>
            <a:off x="4323129" y="671341"/>
            <a:ext cx="3535721"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Logical tests</a:t>
            </a:r>
            <a:endParaRPr dirty="0"/>
          </a:p>
        </p:txBody>
      </p:sp>
      <p:graphicFrame>
        <p:nvGraphicFramePr>
          <p:cNvPr id="344" name="Google Shape;344;p36"/>
          <p:cNvGraphicFramePr/>
          <p:nvPr>
            <p:extLst>
              <p:ext uri="{D42A27DB-BD31-4B8C-83A1-F6EECF244321}">
                <p14:modId xmlns:p14="http://schemas.microsoft.com/office/powerpoint/2010/main" val="3645425937"/>
              </p:ext>
            </p:extLst>
          </p:nvPr>
        </p:nvGraphicFramePr>
        <p:xfrm>
          <a:off x="2687324" y="1843423"/>
          <a:ext cx="7268900" cy="4552140"/>
        </p:xfrm>
        <a:graphic>
          <a:graphicData uri="http://schemas.openxmlformats.org/drawingml/2006/table">
            <a:tbl>
              <a:tblPr firstRow="1" bandRow="1">
                <a:noFill/>
                <a:tableStyleId>{809C1C93-8995-4D9E-87C8-A8817AF97DB9}</a:tableStyleId>
              </a:tblPr>
              <a:tblGrid>
                <a:gridCol w="2366752">
                  <a:extLst>
                    <a:ext uri="{9D8B030D-6E8A-4147-A177-3AD203B41FA5}">
                      <a16:colId xmlns:a16="http://schemas.microsoft.com/office/drawing/2014/main" val="20000"/>
                    </a:ext>
                  </a:extLst>
                </a:gridCol>
                <a:gridCol w="4902148">
                  <a:extLst>
                    <a:ext uri="{9D8B030D-6E8A-4147-A177-3AD203B41FA5}">
                      <a16:colId xmlns:a16="http://schemas.microsoft.com/office/drawing/2014/main" val="20001"/>
                    </a:ext>
                  </a:extLst>
                </a:gridCol>
              </a:tblGrid>
              <a:tr h="427339">
                <a:tc>
                  <a:txBody>
                    <a:bodyPr/>
                    <a:lstStyle/>
                    <a:p>
                      <a:pPr marL="1270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&lt;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887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Less than</a:t>
                      </a:r>
                      <a:endParaRPr sz="2500" u="none" strike="noStrike" cap="none" dirty="0">
                        <a:latin typeface="+mj-lt"/>
                        <a:ea typeface="Calibri"/>
                        <a:cs typeface="Calibri"/>
                        <a:sym typeface="Calibri"/>
                      </a:endParaRPr>
                    </a:p>
                  </a:txBody>
                  <a:tcPr marL="0" marR="0" marT="3350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0"/>
                  </a:ext>
                </a:extLst>
              </a:tr>
              <a:tr h="427339">
                <a:tc>
                  <a:txBody>
                    <a:bodyPr/>
                    <a:lstStyle/>
                    <a:p>
                      <a:pPr marL="1270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&gt;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696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Greater than</a:t>
                      </a:r>
                      <a:endParaRPr sz="2500" u="none" strike="noStrike" cap="none" dirty="0">
                        <a:latin typeface="+mj-lt"/>
                        <a:ea typeface="Calibri"/>
                        <a:cs typeface="Calibri"/>
                        <a:sym typeface="Calibri"/>
                      </a:endParaRPr>
                    </a:p>
                  </a:txBody>
                  <a:tcPr marL="0" marR="0" marT="37728"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1"/>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210"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Equal to</a:t>
                      </a:r>
                      <a:endParaRPr sz="2500" u="none" strike="noStrike" cap="none" dirty="0">
                        <a:latin typeface="+mj-lt"/>
                        <a:ea typeface="Calibri"/>
                        <a:cs typeface="Calibri"/>
                        <a:sym typeface="Calibri"/>
                      </a:endParaRPr>
                    </a:p>
                  </a:txBody>
                  <a:tcPr marL="0" marR="0" marT="3581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2"/>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&lt;=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9281"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Less than or equal to</a:t>
                      </a:r>
                      <a:endParaRPr sz="2500" u="none" strike="noStrike" cap="none" dirty="0">
                        <a:latin typeface="+mj-lt"/>
                        <a:ea typeface="Calibri"/>
                        <a:cs typeface="Calibri"/>
                        <a:sym typeface="Calibri"/>
                      </a:endParaRPr>
                    </a:p>
                  </a:txBody>
                  <a:tcPr marL="0" marR="0" marT="3388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3"/>
                  </a:ext>
                </a:extLst>
              </a:tr>
              <a:tr h="78961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&gt;=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735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Greater than or equal to</a:t>
                      </a:r>
                      <a:endParaRPr sz="2500" u="none" strike="noStrike" cap="none" dirty="0">
                        <a:latin typeface="+mj-lt"/>
                        <a:ea typeface="Calibri"/>
                        <a:cs typeface="Calibri"/>
                        <a:sym typeface="Calibri"/>
                      </a:endParaRPr>
                    </a:p>
                  </a:txBody>
                  <a:tcPr marL="0" marR="0" marT="3850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4"/>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97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Not equal to</a:t>
                      </a:r>
                      <a:endParaRPr sz="2500" u="none" strike="noStrike" cap="none" dirty="0">
                        <a:latin typeface="+mj-lt"/>
                        <a:ea typeface="Calibri"/>
                        <a:cs typeface="Calibri"/>
                        <a:sym typeface="Calibri"/>
                      </a:endParaRPr>
                    </a:p>
                  </a:txBody>
                  <a:tcPr marL="0" marR="0" marT="36576"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5"/>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%in%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0058"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Group membership</a:t>
                      </a:r>
                      <a:endParaRPr sz="2500" u="none" strike="noStrike" cap="none" dirty="0">
                        <a:latin typeface="+mj-lt"/>
                        <a:ea typeface="Calibri"/>
                        <a:cs typeface="Calibri"/>
                        <a:sym typeface="Calibri"/>
                      </a:endParaRPr>
                    </a:p>
                  </a:txBody>
                  <a:tcPr marL="0" marR="0" marT="34272"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6"/>
                  </a:ext>
                </a:extLst>
              </a:tr>
              <a:tr h="427339">
                <a:tc>
                  <a:txBody>
                    <a:bodyPr/>
                    <a:lstStyle/>
                    <a:p>
                      <a:pPr marL="0" marR="0" lvl="0" indent="0" algn="ctr" rtl="0">
                        <a:lnSpc>
                          <a:spcPct val="100000"/>
                        </a:lnSpc>
                        <a:spcBef>
                          <a:spcPts val="0"/>
                        </a:spcBef>
                        <a:spcAft>
                          <a:spcPts val="0"/>
                        </a:spcAft>
                        <a:buNone/>
                      </a:pPr>
                      <a:r>
                        <a:rPr lang="en-US" sz="2800" u="none" strike="noStrike" cap="none" dirty="0">
                          <a:latin typeface="Consolas" panose="020B0609020204030204" pitchFamily="49" charset="0"/>
                          <a:ea typeface="Courier New"/>
                          <a:cs typeface="Consolas" panose="020B0609020204030204" pitchFamily="49" charset="0"/>
                          <a:sym typeface="Courier New"/>
                        </a:rPr>
                        <a:t>is.na(</a:t>
                      </a:r>
                      <a:r>
                        <a:rPr lang="en-US" sz="280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latin typeface="Consolas" panose="020B0609020204030204" pitchFamily="49" charset="0"/>
                          <a:ea typeface="Courier New"/>
                          <a:cs typeface="Consolas" panose="020B0609020204030204" pitchFamily="49" charset="0"/>
                          <a:sym typeface="Courier New"/>
                        </a:rPr>
                        <a:t>)</a:t>
                      </a:r>
                      <a:endParaRPr sz="2800" u="none" strike="noStrike" cap="none" dirty="0">
                        <a:latin typeface="Consolas" panose="020B0609020204030204" pitchFamily="49" charset="0"/>
                        <a:ea typeface="Courier New"/>
                        <a:cs typeface="Consolas" panose="020B0609020204030204" pitchFamily="49" charset="0"/>
                        <a:sym typeface="Courier New"/>
                      </a:endParaRPr>
                    </a:p>
                  </a:txBody>
                  <a:tcPr marL="0" marR="0" marT="3812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Is NA</a:t>
                      </a:r>
                      <a:endParaRPr sz="2500" u="none" strike="noStrike" cap="none" dirty="0">
                        <a:latin typeface="+mj-lt"/>
                        <a:ea typeface="Calibri"/>
                        <a:cs typeface="Calibri"/>
                        <a:sym typeface="Calibri"/>
                      </a:endParaRPr>
                    </a:p>
                  </a:txBody>
                  <a:tcPr marL="0" marR="0" marT="32357"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7"/>
                  </a:ext>
                </a:extLst>
              </a:tr>
              <a:tr h="498987">
                <a:tc>
                  <a:txBody>
                    <a:bodyPr/>
                    <a:lstStyle/>
                    <a:p>
                      <a:pPr marL="12700" marR="0" lvl="0" indent="0" algn="ctr" rtl="0">
                        <a:lnSpc>
                          <a:spcPct val="100000"/>
                        </a:lnSpc>
                        <a:spcBef>
                          <a:spcPts val="0"/>
                        </a:spcBef>
                        <a:spcAft>
                          <a:spcPts val="0"/>
                        </a:spcAft>
                        <a:buNone/>
                      </a:pPr>
                      <a:r>
                        <a:rPr lang="en-US" sz="2800" u="none" strike="noStrike" cap="none" dirty="0">
                          <a:latin typeface="Consolas" panose="020B0609020204030204" pitchFamily="49" charset="0"/>
                          <a:ea typeface="Courier New"/>
                          <a:cs typeface="Consolas" panose="020B0609020204030204" pitchFamily="49" charset="0"/>
                          <a:sym typeface="Courier New"/>
                        </a:rPr>
                        <a:t>!is.na(</a:t>
                      </a:r>
                      <a:r>
                        <a:rPr lang="en-US" sz="280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latin typeface="Consolas" panose="020B0609020204030204" pitchFamily="49" charset="0"/>
                          <a:ea typeface="Courier New"/>
                          <a:cs typeface="Consolas" panose="020B0609020204030204" pitchFamily="49" charset="0"/>
                          <a:sym typeface="Courier New"/>
                        </a:rPr>
                        <a:t>)</a:t>
                      </a:r>
                      <a:endParaRPr sz="2800" u="none" strike="noStrike" cap="none" dirty="0">
                        <a:latin typeface="Consolas" panose="020B0609020204030204" pitchFamily="49" charset="0"/>
                        <a:ea typeface="Courier New"/>
                        <a:cs typeface="Consolas" panose="020B0609020204030204" pitchFamily="49" charset="0"/>
                        <a:sym typeface="Courier New"/>
                      </a:endParaRPr>
                    </a:p>
                  </a:txBody>
                  <a:tcPr marL="0" marR="0" marT="3581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Is not NA</a:t>
                      </a:r>
                      <a:endParaRPr sz="2500" u="none" strike="noStrike" cap="none" dirty="0">
                        <a:latin typeface="+mj-lt"/>
                        <a:ea typeface="Calibri"/>
                        <a:cs typeface="Calibri"/>
                        <a:sym typeface="Calibri"/>
                      </a:endParaRPr>
                    </a:p>
                  </a:txBody>
                  <a:tcPr marL="0" marR="0" marT="3696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8"/>
                  </a:ext>
                </a:extLst>
              </a:tr>
            </a:tbl>
          </a:graphicData>
        </a:graphic>
      </p:graphicFrame>
      <p:sp>
        <p:nvSpPr>
          <p:cNvPr id="6"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Slide Number Placeholder 1"/>
          <p:cNvSpPr>
            <a:spLocks noGrp="1"/>
          </p:cNvSpPr>
          <p:nvPr>
            <p:ph type="sldNum" idx="12"/>
          </p:nvPr>
        </p:nvSpPr>
        <p:spPr/>
        <p:txBody>
          <a:bodyPr/>
          <a:lstStyle/>
          <a:p>
            <a:fld id="{00000000-1234-1234-1234-123412341234}" type="slidenum">
              <a:rPr lang="en-US" smtClean="0"/>
              <a:pPr/>
              <a:t>28</a:t>
            </a:fld>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txBox="1">
            <a:spLocks noGrp="1"/>
          </p:cNvSpPr>
          <p:nvPr>
            <p:ph type="title" idx="4294967295"/>
          </p:nvPr>
        </p:nvSpPr>
        <p:spPr>
          <a:xfrm>
            <a:off x="2490955" y="178594"/>
            <a:ext cx="7358063" cy="1714501"/>
          </a:xfrm>
          <a:prstGeom prst="rect">
            <a:avLst/>
          </a:prstGeom>
        </p:spPr>
        <p:txBody>
          <a:bodyPr spcFirstLastPara="1" wrap="square" lIns="35719" tIns="35719" rIns="35719" bIns="35719" anchor="t" anchorCtr="0"/>
          <a:lstStyle>
            <a:lvl1pPr algn="ctr" defTabSz="584200">
              <a:defRPr sz="10000" cap="none">
                <a:solidFill>
                  <a:srgbClr val="005493"/>
                </a:solidFill>
              </a:defRPr>
            </a:lvl1pPr>
          </a:lstStyle>
          <a:p>
            <a:r>
              <a:t>Pop Quiz</a:t>
            </a:r>
          </a:p>
        </p:txBody>
      </p:sp>
      <p:sp>
        <p:nvSpPr>
          <p:cNvPr id="481" name="Shape 481"/>
          <p:cNvSpPr txBox="1">
            <a:spLocks noGrp="1"/>
          </p:cNvSpPr>
          <p:nvPr>
            <p:ph type="body" sz="quarter" idx="4294967295"/>
          </p:nvPr>
        </p:nvSpPr>
        <p:spPr>
          <a:xfrm>
            <a:off x="2356811" y="1788884"/>
            <a:ext cx="7626350" cy="1257779"/>
          </a:xfrm>
          <a:prstGeom prst="rect">
            <a:avLst/>
          </a:prstGeom>
        </p:spPr>
        <p:txBody>
          <a:bodyPr spcFirstLastPara="1" wrap="square" lIns="0" tIns="0" rIns="0" bIns="0" anchor="t" anchorCtr="0"/>
          <a:lstStyle>
            <a:lvl1pPr marL="0" indent="0" defTabSz="560831">
              <a:spcBef>
                <a:spcPts val="2300"/>
              </a:spcBef>
              <a:buSzTx/>
              <a:buNone/>
              <a:defRPr sz="5760">
                <a:solidFill>
                  <a:srgbClr val="005493"/>
                </a:solidFill>
              </a:defRPr>
            </a:lvl1pPr>
          </a:lstStyle>
          <a:p>
            <a:pPr algn="ctr"/>
            <a:r>
              <a:rPr dirty="0"/>
              <a:t>What is the result?</a:t>
            </a:r>
          </a:p>
        </p:txBody>
      </p:sp>
      <p:sp>
        <p:nvSpPr>
          <p:cNvPr id="482" name="Shape 482"/>
          <p:cNvSpPr/>
          <p:nvPr/>
        </p:nvSpPr>
        <p:spPr>
          <a:xfrm>
            <a:off x="5270501" y="3046663"/>
            <a:ext cx="1798971" cy="7646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normAutofit/>
          </a:bodyPr>
          <a:lstStyle>
            <a:lvl1pPr>
              <a:spcBef>
                <a:spcPts val="2400"/>
              </a:spcBef>
              <a:defRPr sz="7500" b="1">
                <a:solidFill>
                  <a:srgbClr val="005493"/>
                </a:solidFill>
                <a:latin typeface="Helvetica"/>
                <a:ea typeface="Helvetica"/>
                <a:cs typeface="Helvetica"/>
                <a:sym typeface="Helvetica"/>
              </a:defRPr>
            </a:lvl1pPr>
          </a:lstStyle>
          <a:p>
            <a:r>
              <a:rPr sz="3750" dirty="0">
                <a:latin typeface="Consolas" panose="020B0609020204030204" pitchFamily="49" charset="0"/>
              </a:rPr>
              <a:t>1 == 1</a:t>
            </a:r>
          </a:p>
        </p:txBody>
      </p:sp>
      <p:sp>
        <p:nvSpPr>
          <p:cNvPr id="2" name="Slide Number Placeholder 1"/>
          <p:cNvSpPr>
            <a:spLocks noGrp="1"/>
          </p:cNvSpPr>
          <p:nvPr>
            <p:ph type="sldNum" sz="quarter" idx="2"/>
          </p:nvPr>
        </p:nvSpPr>
        <p:spPr/>
        <p:txBody>
          <a:bodyPr/>
          <a:lstStyle/>
          <a:p>
            <a:pPr algn="r"/>
            <a:fld id="{86CB4B4D-7CA3-9044-876B-883B54F8677D}" type="slidenum">
              <a:rPr lang="en-US" smtClean="0"/>
              <a:pPr algn="r"/>
              <a:t>29</a:t>
            </a:fld>
            <a:endParaRPr lang="en-US"/>
          </a:p>
        </p:txBody>
      </p:sp>
    </p:spTree>
    <p:extLst>
      <p:ext uri="{BB962C8B-B14F-4D97-AF65-F5344CB8AC3E}">
        <p14:creationId xmlns:p14="http://schemas.microsoft.com/office/powerpoint/2010/main" val="121777473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C9FB760-B370-434A-BDC7-3BB975B82E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44952" y="2776989"/>
            <a:ext cx="10490522" cy="3862150"/>
          </a:xfrm>
          <a:prstGeom prst="rect">
            <a:avLst/>
          </a:prstGeom>
        </p:spPr>
      </p:pic>
      <p:sp>
        <p:nvSpPr>
          <p:cNvPr id="2" name="Title 1">
            <a:extLst>
              <a:ext uri="{FF2B5EF4-FFF2-40B4-BE49-F238E27FC236}">
                <a16:creationId xmlns:a16="http://schemas.microsoft.com/office/drawing/2014/main" id="{7A53BE99-EC91-DF4E-BDF9-03EDD3ECAC36}"/>
              </a:ext>
            </a:extLst>
          </p:cNvPr>
          <p:cNvSpPr>
            <a:spLocks noGrp="1"/>
          </p:cNvSpPr>
          <p:nvPr>
            <p:ph type="title"/>
          </p:nvPr>
        </p:nvSpPr>
        <p:spPr>
          <a:xfrm>
            <a:off x="1665962" y="614555"/>
            <a:ext cx="6256750" cy="777536"/>
          </a:xfrm>
        </p:spPr>
        <p:txBody>
          <a:bodyPr/>
          <a:lstStyle/>
          <a:p>
            <a:r>
              <a:rPr lang="en-US" dirty="0"/>
              <a:t>Typical Data Science Pipeline</a:t>
            </a:r>
          </a:p>
        </p:txBody>
      </p:sp>
      <p:pic>
        <p:nvPicPr>
          <p:cNvPr id="6" name="Picture 5">
            <a:extLst>
              <a:ext uri="{FF2B5EF4-FFF2-40B4-BE49-F238E27FC236}">
                <a16:creationId xmlns:a16="http://schemas.microsoft.com/office/drawing/2014/main" id="{1FFFBDD7-0E36-2C4E-B3F6-F30F8519AB77}"/>
              </a:ext>
            </a:extLst>
          </p:cNvPr>
          <p:cNvPicPr>
            <a:picLocks noChangeAspect="1"/>
          </p:cNvPicPr>
          <p:nvPr/>
        </p:nvPicPr>
        <p:blipFill>
          <a:blip r:embed="rId4"/>
          <a:stretch>
            <a:fillRect/>
          </a:stretch>
        </p:blipFill>
        <p:spPr>
          <a:xfrm>
            <a:off x="9572341" y="188765"/>
            <a:ext cx="2406651" cy="2406651"/>
          </a:xfrm>
          <a:prstGeom prst="rect">
            <a:avLst/>
          </a:prstGeom>
        </p:spPr>
      </p:pic>
      <p:sp>
        <p:nvSpPr>
          <p:cNvPr id="4" name="Rounded Rectangle 3"/>
          <p:cNvSpPr/>
          <p:nvPr/>
        </p:nvSpPr>
        <p:spPr>
          <a:xfrm>
            <a:off x="3040503" y="4341917"/>
            <a:ext cx="884225" cy="574268"/>
          </a:xfrm>
          <a:prstGeom prst="roundRect">
            <a:avLst/>
          </a:prstGeom>
          <a:solidFill>
            <a:srgbClr val="FFFFD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Tidy</a:t>
            </a:r>
          </a:p>
        </p:txBody>
      </p:sp>
      <p:sp>
        <p:nvSpPr>
          <p:cNvPr id="5" name="Slide Number Placeholder 4"/>
          <p:cNvSpPr>
            <a:spLocks noGrp="1"/>
          </p:cNvSpPr>
          <p:nvPr>
            <p:ph type="sldNum" idx="12"/>
          </p:nvPr>
        </p:nvSpPr>
        <p:spPr>
          <a:xfrm>
            <a:off x="9291949" y="6467657"/>
            <a:ext cx="2804134" cy="342964"/>
          </a:xfrm>
        </p:spPr>
        <p:txBody>
          <a:bodyPr/>
          <a:lstStyle/>
          <a:p>
            <a:fld id="{00000000-1234-1234-1234-123412341234}" type="slidenum">
              <a:rPr lang="en-US" smtClean="0"/>
              <a:pPr/>
              <a:t>3</a:t>
            </a:fld>
            <a:endParaRPr lang="en-US" dirty="0"/>
          </a:p>
        </p:txBody>
      </p:sp>
      <p:sp>
        <p:nvSpPr>
          <p:cNvPr id="9" name="Rounded Rectangle 8"/>
          <p:cNvSpPr/>
          <p:nvPr/>
        </p:nvSpPr>
        <p:spPr>
          <a:xfrm>
            <a:off x="4420665" y="5043984"/>
            <a:ext cx="1918490" cy="452690"/>
          </a:xfrm>
          <a:prstGeom prst="roundRect">
            <a:avLst/>
          </a:prstGeom>
          <a:solidFill>
            <a:srgbClr val="FFFFD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Transform</a:t>
            </a:r>
          </a:p>
        </p:txBody>
      </p:sp>
    </p:spTree>
    <p:extLst>
      <p:ext uri="{BB962C8B-B14F-4D97-AF65-F5344CB8AC3E}">
        <p14:creationId xmlns:p14="http://schemas.microsoft.com/office/powerpoint/2010/main" val="24042870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txBox="1">
            <a:spLocks noGrp="1"/>
          </p:cNvSpPr>
          <p:nvPr>
            <p:ph type="title" idx="4294967295"/>
          </p:nvPr>
        </p:nvSpPr>
        <p:spPr>
          <a:xfrm>
            <a:off x="2490955" y="178594"/>
            <a:ext cx="7358063" cy="1714501"/>
          </a:xfrm>
          <a:prstGeom prst="rect">
            <a:avLst/>
          </a:prstGeom>
        </p:spPr>
        <p:txBody>
          <a:bodyPr spcFirstLastPara="1" wrap="square" lIns="35719" tIns="35719" rIns="35719" bIns="35719" anchor="t" anchorCtr="0"/>
          <a:lstStyle>
            <a:lvl1pPr algn="ctr" defTabSz="584200">
              <a:defRPr sz="10000" cap="none">
                <a:solidFill>
                  <a:srgbClr val="005493"/>
                </a:solidFill>
              </a:defRPr>
            </a:lvl1pPr>
          </a:lstStyle>
          <a:p>
            <a:r>
              <a:t>Pop Quiz</a:t>
            </a:r>
          </a:p>
        </p:txBody>
      </p:sp>
      <p:sp>
        <p:nvSpPr>
          <p:cNvPr id="481" name="Shape 481"/>
          <p:cNvSpPr txBox="1">
            <a:spLocks noGrp="1"/>
          </p:cNvSpPr>
          <p:nvPr>
            <p:ph type="body" sz="quarter" idx="4294967295"/>
          </p:nvPr>
        </p:nvSpPr>
        <p:spPr>
          <a:xfrm>
            <a:off x="2356811" y="1788884"/>
            <a:ext cx="7626350" cy="1257779"/>
          </a:xfrm>
          <a:prstGeom prst="rect">
            <a:avLst/>
          </a:prstGeom>
        </p:spPr>
        <p:txBody>
          <a:bodyPr spcFirstLastPara="1" wrap="square" lIns="0" tIns="0" rIns="0" bIns="0" anchor="t" anchorCtr="0"/>
          <a:lstStyle>
            <a:lvl1pPr marL="0" indent="0" defTabSz="560831">
              <a:spcBef>
                <a:spcPts val="2300"/>
              </a:spcBef>
              <a:buSzTx/>
              <a:buNone/>
              <a:defRPr sz="5760">
                <a:solidFill>
                  <a:srgbClr val="005493"/>
                </a:solidFill>
              </a:defRPr>
            </a:lvl1pPr>
          </a:lstStyle>
          <a:p>
            <a:pPr algn="ctr"/>
            <a:r>
              <a:rPr dirty="0"/>
              <a:t>What is the result?</a:t>
            </a:r>
          </a:p>
        </p:txBody>
      </p:sp>
      <p:sp>
        <p:nvSpPr>
          <p:cNvPr id="482" name="Shape 482"/>
          <p:cNvSpPr/>
          <p:nvPr/>
        </p:nvSpPr>
        <p:spPr>
          <a:xfrm>
            <a:off x="4636461" y="3046663"/>
            <a:ext cx="3067049" cy="7646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normAutofit/>
          </a:bodyPr>
          <a:lstStyle>
            <a:lvl1pPr>
              <a:spcBef>
                <a:spcPts val="2400"/>
              </a:spcBef>
              <a:defRPr sz="7500" b="1">
                <a:solidFill>
                  <a:srgbClr val="005493"/>
                </a:solidFill>
                <a:latin typeface="Helvetica"/>
                <a:ea typeface="Helvetica"/>
                <a:cs typeface="Helvetica"/>
                <a:sym typeface="Helvetica"/>
              </a:defRPr>
            </a:lvl1pPr>
          </a:lstStyle>
          <a:p>
            <a:pPr algn="ctr"/>
            <a:r>
              <a:rPr lang="en-US" sz="3750" dirty="0">
                <a:latin typeface="Consolas" panose="020B0609020204030204" pitchFamily="49" charset="0"/>
              </a:rPr>
              <a:t>3</a:t>
            </a:r>
            <a:r>
              <a:rPr sz="3750" dirty="0">
                <a:latin typeface="Consolas" panose="020B0609020204030204" pitchFamily="49" charset="0"/>
              </a:rPr>
              <a:t> </a:t>
            </a:r>
            <a:r>
              <a:rPr lang="en-US" sz="3750" dirty="0">
                <a:latin typeface="Consolas" panose="020B0609020204030204" pitchFamily="49" charset="0"/>
              </a:rPr>
              <a:t>!=</a:t>
            </a:r>
            <a:r>
              <a:rPr sz="3750" dirty="0">
                <a:latin typeface="Consolas" panose="020B0609020204030204" pitchFamily="49" charset="0"/>
              </a:rPr>
              <a:t> </a:t>
            </a:r>
            <a:r>
              <a:rPr lang="en-US" sz="3750" dirty="0">
                <a:latin typeface="Consolas" panose="020B0609020204030204" pitchFamily="49" charset="0"/>
              </a:rPr>
              <a:t>1</a:t>
            </a:r>
            <a:endParaRPr sz="3750" dirty="0">
              <a:latin typeface="Consolas" panose="020B0609020204030204" pitchFamily="49" charset="0"/>
            </a:endParaRPr>
          </a:p>
        </p:txBody>
      </p:sp>
      <p:sp>
        <p:nvSpPr>
          <p:cNvPr id="2" name="Slide Number Placeholder 1"/>
          <p:cNvSpPr>
            <a:spLocks noGrp="1"/>
          </p:cNvSpPr>
          <p:nvPr>
            <p:ph type="sldNum" sz="quarter" idx="2"/>
          </p:nvPr>
        </p:nvSpPr>
        <p:spPr/>
        <p:txBody>
          <a:bodyPr/>
          <a:lstStyle/>
          <a:p>
            <a:pPr algn="r"/>
            <a:fld id="{86CB4B4D-7CA3-9044-876B-883B54F8677D}" type="slidenum">
              <a:rPr lang="en-US" smtClean="0"/>
              <a:pPr algn="r"/>
              <a:t>30</a:t>
            </a:fld>
            <a:endParaRPr lang="en-US"/>
          </a:p>
        </p:txBody>
      </p:sp>
    </p:spTree>
    <p:extLst>
      <p:ext uri="{BB962C8B-B14F-4D97-AF65-F5344CB8AC3E}">
        <p14:creationId xmlns:p14="http://schemas.microsoft.com/office/powerpoint/2010/main" val="258866232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29"/>
          <p:cNvSpPr/>
          <p:nvPr/>
        </p:nvSpPr>
        <p:spPr>
          <a:xfrm>
            <a:off x="879676" y="2254092"/>
            <a:ext cx="5047965" cy="35515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9" name="Google Shape;269;p29"/>
          <p:cNvSpPr/>
          <p:nvPr/>
        </p:nvSpPr>
        <p:spPr>
          <a:xfrm>
            <a:off x="2545671" y="1974362"/>
            <a:ext cx="3789434" cy="4410644"/>
          </a:xfrm>
          <a:custGeom>
            <a:avLst/>
            <a:gdLst>
              <a:gd name="connsiteX0" fmla="*/ 2256215 w 10447599"/>
              <a:gd name="connsiteY0" fmla="*/ 0 h 3976184"/>
              <a:gd name="connsiteX1" fmla="*/ 0 w 10447599"/>
              <a:gd name="connsiteY1" fmla="*/ 3150 h 3976184"/>
              <a:gd name="connsiteX2" fmla="*/ 7843 w 10447599"/>
              <a:gd name="connsiteY2" fmla="*/ 1342416 h 3976184"/>
              <a:gd name="connsiteX3" fmla="*/ 3453340 w 10447599"/>
              <a:gd name="connsiteY3" fmla="*/ 3976184 h 3976184"/>
              <a:gd name="connsiteX4" fmla="*/ 10447599 w 10447599"/>
              <a:gd name="connsiteY4" fmla="*/ 247667 h 3976184"/>
              <a:gd name="connsiteX5" fmla="*/ 2256215 w 10447599"/>
              <a:gd name="connsiteY5" fmla="*/ 0 h 3976184"/>
              <a:gd name="connsiteX0" fmla="*/ 2256215 w 10447599"/>
              <a:gd name="connsiteY0" fmla="*/ 0 h 3986113"/>
              <a:gd name="connsiteX1" fmla="*/ 0 w 10447599"/>
              <a:gd name="connsiteY1" fmla="*/ 3150 h 3986113"/>
              <a:gd name="connsiteX2" fmla="*/ 7843 w 10447599"/>
              <a:gd name="connsiteY2" fmla="*/ 1342416 h 3986113"/>
              <a:gd name="connsiteX3" fmla="*/ 3563289 w 10447599"/>
              <a:gd name="connsiteY3" fmla="*/ 3986113 h 3986113"/>
              <a:gd name="connsiteX4" fmla="*/ 10447599 w 10447599"/>
              <a:gd name="connsiteY4" fmla="*/ 247667 h 3986113"/>
              <a:gd name="connsiteX5" fmla="*/ 2256215 w 10447599"/>
              <a:gd name="connsiteY5" fmla="*/ 0 h 3986113"/>
              <a:gd name="connsiteX0" fmla="*/ 2256215 w 9641301"/>
              <a:gd name="connsiteY0" fmla="*/ 0 h 3986113"/>
              <a:gd name="connsiteX1" fmla="*/ 0 w 9641301"/>
              <a:gd name="connsiteY1" fmla="*/ 3150 h 3986113"/>
              <a:gd name="connsiteX2" fmla="*/ 7843 w 9641301"/>
              <a:gd name="connsiteY2" fmla="*/ 1342416 h 3986113"/>
              <a:gd name="connsiteX3" fmla="*/ 3563289 w 9641301"/>
              <a:gd name="connsiteY3" fmla="*/ 3986113 h 3986113"/>
              <a:gd name="connsiteX4" fmla="*/ 9641301 w 9641301"/>
              <a:gd name="connsiteY4" fmla="*/ 227810 h 3986113"/>
              <a:gd name="connsiteX5" fmla="*/ 2256215 w 9641301"/>
              <a:gd name="connsiteY5" fmla="*/ 0 h 3986113"/>
              <a:gd name="connsiteX0" fmla="*/ 2282883 w 9667969"/>
              <a:gd name="connsiteY0" fmla="*/ 0 h 3986113"/>
              <a:gd name="connsiteX1" fmla="*/ 26668 w 9667969"/>
              <a:gd name="connsiteY1" fmla="*/ 3150 h 3986113"/>
              <a:gd name="connsiteX2" fmla="*/ 152 w 9667969"/>
              <a:gd name="connsiteY2" fmla="*/ 2993055 h 3986113"/>
              <a:gd name="connsiteX3" fmla="*/ 3589957 w 9667969"/>
              <a:gd name="connsiteY3" fmla="*/ 3986113 h 3986113"/>
              <a:gd name="connsiteX4" fmla="*/ 9667969 w 9667969"/>
              <a:gd name="connsiteY4" fmla="*/ 227810 h 3986113"/>
              <a:gd name="connsiteX5" fmla="*/ 2282883 w 9667969"/>
              <a:gd name="connsiteY5" fmla="*/ 0 h 3986113"/>
              <a:gd name="connsiteX0" fmla="*/ 2282885 w 9667971"/>
              <a:gd name="connsiteY0" fmla="*/ 0 h 5698806"/>
              <a:gd name="connsiteX1" fmla="*/ 26670 w 9667971"/>
              <a:gd name="connsiteY1" fmla="*/ 3150 h 5698806"/>
              <a:gd name="connsiteX2" fmla="*/ 154 w 9667971"/>
              <a:gd name="connsiteY2" fmla="*/ 2993055 h 5698806"/>
              <a:gd name="connsiteX3" fmla="*/ 5720234 w 9667971"/>
              <a:gd name="connsiteY3" fmla="*/ 5698806 h 5698806"/>
              <a:gd name="connsiteX4" fmla="*/ 9667971 w 9667971"/>
              <a:gd name="connsiteY4" fmla="*/ 227810 h 5698806"/>
              <a:gd name="connsiteX5" fmla="*/ 2282885 w 9667971"/>
              <a:gd name="connsiteY5" fmla="*/ 0 h 5698806"/>
              <a:gd name="connsiteX0" fmla="*/ 2282885 w 5720234"/>
              <a:gd name="connsiteY0" fmla="*/ 1497294 h 7196100"/>
              <a:gd name="connsiteX1" fmla="*/ 26670 w 5720234"/>
              <a:gd name="connsiteY1" fmla="*/ 1500444 h 7196100"/>
              <a:gd name="connsiteX2" fmla="*/ 154 w 5720234"/>
              <a:gd name="connsiteY2" fmla="*/ 4490349 h 7196100"/>
              <a:gd name="connsiteX3" fmla="*/ 5720234 w 5720234"/>
              <a:gd name="connsiteY3" fmla="*/ 7196100 h 7196100"/>
              <a:gd name="connsiteX4" fmla="*/ 5693749 w 5720234"/>
              <a:gd name="connsiteY4" fmla="*/ 0 h 7196100"/>
              <a:gd name="connsiteX5" fmla="*/ 2282885 w 5720234"/>
              <a:gd name="connsiteY5" fmla="*/ 1497294 h 7196100"/>
              <a:gd name="connsiteX0" fmla="*/ 2214166 w 5720234"/>
              <a:gd name="connsiteY0" fmla="*/ 976039 h 7196100"/>
              <a:gd name="connsiteX1" fmla="*/ 26670 w 5720234"/>
              <a:gd name="connsiteY1" fmla="*/ 1500444 h 7196100"/>
              <a:gd name="connsiteX2" fmla="*/ 154 w 5720234"/>
              <a:gd name="connsiteY2" fmla="*/ 4490349 h 7196100"/>
              <a:gd name="connsiteX3" fmla="*/ 5720234 w 5720234"/>
              <a:gd name="connsiteY3" fmla="*/ 7196100 h 7196100"/>
              <a:gd name="connsiteX4" fmla="*/ 5693749 w 5720234"/>
              <a:gd name="connsiteY4" fmla="*/ 0 h 7196100"/>
              <a:gd name="connsiteX5" fmla="*/ 2214166 w 5720234"/>
              <a:gd name="connsiteY5" fmla="*/ 976039 h 7196100"/>
              <a:gd name="connsiteX0" fmla="*/ 2214166 w 5766046"/>
              <a:gd name="connsiteY0" fmla="*/ 976039 h 7208511"/>
              <a:gd name="connsiteX1" fmla="*/ 26670 w 5766046"/>
              <a:gd name="connsiteY1" fmla="*/ 1500444 h 7208511"/>
              <a:gd name="connsiteX2" fmla="*/ 154 w 5766046"/>
              <a:gd name="connsiteY2" fmla="*/ 4490349 h 7208511"/>
              <a:gd name="connsiteX3" fmla="*/ 5766046 w 5766046"/>
              <a:gd name="connsiteY3" fmla="*/ 7208511 h 7208511"/>
              <a:gd name="connsiteX4" fmla="*/ 5693749 w 5766046"/>
              <a:gd name="connsiteY4" fmla="*/ 0 h 7208511"/>
              <a:gd name="connsiteX5" fmla="*/ 2214166 w 5766046"/>
              <a:gd name="connsiteY5" fmla="*/ 976039 h 7208511"/>
              <a:gd name="connsiteX0" fmla="*/ 2214166 w 5695634"/>
              <a:gd name="connsiteY0" fmla="*/ 976039 h 7183689"/>
              <a:gd name="connsiteX1" fmla="*/ 26670 w 5695634"/>
              <a:gd name="connsiteY1" fmla="*/ 1500444 h 7183689"/>
              <a:gd name="connsiteX2" fmla="*/ 154 w 5695634"/>
              <a:gd name="connsiteY2" fmla="*/ 4490349 h 7183689"/>
              <a:gd name="connsiteX3" fmla="*/ 5685874 w 5695634"/>
              <a:gd name="connsiteY3" fmla="*/ 7183689 h 7183689"/>
              <a:gd name="connsiteX4" fmla="*/ 5693749 w 5695634"/>
              <a:gd name="connsiteY4" fmla="*/ 0 h 7183689"/>
              <a:gd name="connsiteX5" fmla="*/ 2214166 w 5695634"/>
              <a:gd name="connsiteY5" fmla="*/ 976039 h 7183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5634" h="7183689" extrusionOk="0">
                <a:moveTo>
                  <a:pt x="2214166" y="976039"/>
                </a:moveTo>
                <a:lnTo>
                  <a:pt x="26670" y="1500444"/>
                </a:lnTo>
                <a:cubicBezTo>
                  <a:pt x="29284" y="1946866"/>
                  <a:pt x="-2460" y="4043927"/>
                  <a:pt x="154" y="4490349"/>
                </a:cubicBezTo>
                <a:lnTo>
                  <a:pt x="5685874" y="7183689"/>
                </a:lnTo>
                <a:cubicBezTo>
                  <a:pt x="5677046" y="4784989"/>
                  <a:pt x="5702577" y="2398700"/>
                  <a:pt x="5693749" y="0"/>
                </a:cubicBezTo>
                <a:lnTo>
                  <a:pt x="2214166" y="976039"/>
                </a:lnTo>
                <a:close/>
              </a:path>
            </a:pathLst>
          </a:custGeom>
          <a:solidFill>
            <a:srgbClr val="000000">
              <a:alpha val="38823"/>
            </a:srgbClr>
          </a:solidFill>
          <a:ln>
            <a:noFill/>
          </a:ln>
        </p:spPr>
        <p:txBody>
          <a:bodyPr spcFirstLastPara="1" wrap="square" lIns="0" tIns="0" rIns="0" bIns="0" anchor="t" anchorCtr="0">
            <a:noAutofit/>
          </a:bodyPr>
          <a:lstStyle/>
          <a:p>
            <a:endParaRPr sz="964"/>
          </a:p>
        </p:txBody>
      </p:sp>
      <p:sp>
        <p:nvSpPr>
          <p:cNvPr id="270" name="Google Shape;270;p29"/>
          <p:cNvSpPr/>
          <p:nvPr/>
        </p:nvSpPr>
        <p:spPr>
          <a:xfrm>
            <a:off x="2546430" y="2893671"/>
            <a:ext cx="1557521" cy="1851949"/>
          </a:xfrm>
          <a:custGeom>
            <a:avLst/>
            <a:gdLst/>
            <a:ahLst/>
            <a:cxnLst/>
            <a:rect l="l" t="t" r="r" b="b"/>
            <a:pathLst>
              <a:path w="1908809" h="1214754" extrusionOk="0">
                <a:moveTo>
                  <a:pt x="0" y="0"/>
                </a:moveTo>
                <a:lnTo>
                  <a:pt x="1908437" y="0"/>
                </a:lnTo>
                <a:lnTo>
                  <a:pt x="1908437" y="1214400"/>
                </a:lnTo>
                <a:lnTo>
                  <a:pt x="0" y="1214400"/>
                </a:lnTo>
                <a:lnTo>
                  <a:pt x="0" y="0"/>
                </a:lnTo>
                <a:close/>
              </a:path>
            </a:pathLst>
          </a:custGeom>
          <a:solidFill>
            <a:srgbClr val="53585F">
              <a:alpha val="60392"/>
            </a:srgbClr>
          </a:solidFill>
          <a:ln>
            <a:noFill/>
          </a:ln>
        </p:spPr>
        <p:txBody>
          <a:bodyPr spcFirstLastPara="1" wrap="square" lIns="0" tIns="0" rIns="0" bIns="0" anchor="t" anchorCtr="0">
            <a:noAutofit/>
          </a:bodyPr>
          <a:lstStyle/>
          <a:p>
            <a:endParaRPr sz="964"/>
          </a:p>
        </p:txBody>
      </p:sp>
      <p:sp>
        <p:nvSpPr>
          <p:cNvPr id="271" name="Google Shape;271;p29"/>
          <p:cNvSpPr txBox="1">
            <a:spLocks noGrp="1"/>
          </p:cNvSpPr>
          <p:nvPr>
            <p:ph type="title"/>
          </p:nvPr>
        </p:nvSpPr>
        <p:spPr>
          <a:xfrm>
            <a:off x="4344672" y="995527"/>
            <a:ext cx="3515464" cy="762429"/>
          </a:xfrm>
          <a:prstGeom prst="rect">
            <a:avLst/>
          </a:prstGeom>
          <a:noFill/>
          <a:ln>
            <a:noFill/>
          </a:ln>
        </p:spPr>
        <p:txBody>
          <a:bodyPr spcFirstLastPara="1" wrap="square" lIns="0" tIns="8839" rIns="0" bIns="0" anchor="t" anchorCtr="0">
            <a:noAutofit/>
          </a:bodyPr>
          <a:lstStyle/>
          <a:p>
            <a:pPr marL="6803"/>
            <a:r>
              <a:rPr lang="en-US" sz="4312" dirty="0">
                <a:solidFill>
                  <a:srgbClr val="000000"/>
                </a:solidFill>
              </a:rPr>
              <a:t>filter() variants</a:t>
            </a:r>
            <a:endParaRPr sz="4312" dirty="0"/>
          </a:p>
        </p:txBody>
      </p:sp>
      <p:sp>
        <p:nvSpPr>
          <p:cNvPr id="9" name="Google Shape;46;p7"/>
          <p:cNvSpPr>
            <a:spLocks noChangeAspect="1"/>
          </p:cNvSpPr>
          <p:nvPr/>
        </p:nvSpPr>
        <p:spPr>
          <a:xfrm>
            <a:off x="11112819" y="5835130"/>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pic>
        <p:nvPicPr>
          <p:cNvPr id="2" name="Picture 1"/>
          <p:cNvPicPr>
            <a:picLocks noChangeAspect="1"/>
          </p:cNvPicPr>
          <p:nvPr/>
        </p:nvPicPr>
        <p:blipFill>
          <a:blip r:embed="rId5"/>
          <a:stretch>
            <a:fillRect/>
          </a:stretch>
        </p:blipFill>
        <p:spPr>
          <a:xfrm>
            <a:off x="6323946" y="1974613"/>
            <a:ext cx="3757314" cy="4418013"/>
          </a:xfrm>
          <a:prstGeom prst="rect">
            <a:avLst/>
          </a:prstGeom>
          <a:ln>
            <a:noFill/>
          </a:ln>
          <a:effectLst>
            <a:outerShdw blurRad="292100" dist="139700" dir="2700000" algn="tl" rotWithShape="0">
              <a:srgbClr val="333333">
                <a:alpha val="65000"/>
              </a:srgbClr>
            </a:outerShdw>
          </a:effectLst>
        </p:spPr>
      </p:pic>
      <p:sp>
        <p:nvSpPr>
          <p:cNvPr id="3" name="Slide Number Placeholder 2"/>
          <p:cNvSpPr>
            <a:spLocks noGrp="1"/>
          </p:cNvSpPr>
          <p:nvPr>
            <p:ph type="sldNum" idx="12"/>
          </p:nvPr>
        </p:nvSpPr>
        <p:spPr>
          <a:xfrm>
            <a:off x="9291808" y="6327837"/>
            <a:ext cx="2804134" cy="342964"/>
          </a:xfrm>
        </p:spPr>
        <p:txBody>
          <a:bodyPr/>
          <a:lstStyle/>
          <a:p>
            <a:fld id="{00000000-1234-1234-1234-123412341234}" type="slidenum">
              <a:rPr lang="en-US" smtClean="0"/>
              <a:pPr/>
              <a:t>31</a:t>
            </a:fld>
            <a:endParaRPr lang="en-US" dirty="0"/>
          </a:p>
        </p:txBody>
      </p:sp>
    </p:spTree>
    <p:extLst>
      <p:ext uri="{BB962C8B-B14F-4D97-AF65-F5344CB8AC3E}">
        <p14:creationId xmlns:p14="http://schemas.microsoft.com/office/powerpoint/2010/main" val="31082332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32</a:t>
            </a:fld>
            <a:endParaRPr lang="en-US">
              <a:solidFill>
                <a:prstClr val="black">
                  <a:lumMod val="95000"/>
                  <a:lumOff val="5000"/>
                </a:prstClr>
              </a:solidFill>
            </a:endParaRPr>
          </a:p>
        </p:txBody>
      </p:sp>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endParaRPr lang="en-US"/>
          </a:p>
        </p:txBody>
      </p:sp>
      <p:sp>
        <p:nvSpPr>
          <p:cNvPr id="4" name="Freeform 3"/>
          <p:cNvSpPr/>
          <p:nvPr/>
        </p:nvSpPr>
        <p:spPr>
          <a:xfrm>
            <a:off x="0" y="0"/>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Google Shape;350;p37"/>
          <p:cNvSpPr txBox="1">
            <a:spLocks/>
          </p:cNvSpPr>
          <p:nvPr/>
        </p:nvSpPr>
        <p:spPr>
          <a:xfrm>
            <a:off x="3604506" y="614555"/>
            <a:ext cx="464824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6600" b="0" i="0" u="none" strike="noStrike" cap="none">
                <a:solidFill>
                  <a:schemeClr val="accent4">
                    <a:lumMod val="75000"/>
                  </a:schemeClr>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0545"/>
            <a:r>
              <a:rPr lang="en-US" dirty="0">
                <a:solidFill>
                  <a:srgbClr val="005493"/>
                </a:solidFill>
                <a:latin typeface="Arial" panose="020B0604020202020204" pitchFamily="34" charset="0"/>
                <a:cs typeface="Arial" panose="020B0604020202020204" pitchFamily="34" charset="0"/>
              </a:rPr>
              <a:t>Your Turn 3</a:t>
            </a:r>
          </a:p>
        </p:txBody>
      </p:sp>
      <p:sp>
        <p:nvSpPr>
          <p:cNvPr id="6" name="Google Shape;351;p37"/>
          <p:cNvSpPr txBox="1"/>
          <p:nvPr/>
        </p:nvSpPr>
        <p:spPr>
          <a:xfrm>
            <a:off x="1405053" y="1890818"/>
            <a:ext cx="10715009" cy="3355554"/>
          </a:xfrm>
          <a:prstGeom prst="rect">
            <a:avLst/>
          </a:prstGeom>
          <a:noFill/>
          <a:ln>
            <a:noFill/>
          </a:ln>
        </p:spPr>
        <p:txBody>
          <a:bodyPr spcFirstLastPara="1" wrap="square" lIns="0" tIns="6804" rIns="0" bIns="0" anchor="t" anchorCtr="0">
            <a:noAutofit/>
          </a:bodyPr>
          <a:lstStyle/>
          <a:p>
            <a:pPr marL="6803" marR="2721">
              <a:lnSpc>
                <a:spcPct val="124848"/>
              </a:lnSpc>
            </a:pPr>
            <a:r>
              <a:rPr lang="en-US" sz="3200" dirty="0">
                <a:solidFill>
                  <a:srgbClr val="005493"/>
                </a:solidFill>
                <a:latin typeface="Arial" panose="020B0604020202020204" pitchFamily="34" charset="0"/>
                <a:ea typeface="Calibri"/>
                <a:cs typeface="Arial" panose="020B0604020202020204" pitchFamily="34" charset="0"/>
                <a:sym typeface="Calibri"/>
              </a:rPr>
              <a:t>Use filter() with the logical operators to find:</a:t>
            </a:r>
            <a:endParaRPr lang="en-US" sz="3600" dirty="0">
              <a:solidFill>
                <a:srgbClr val="005493"/>
              </a:solidFill>
              <a:latin typeface="Arial" panose="020B0604020202020204" pitchFamily="34" charset="0"/>
              <a:ea typeface="Calibri"/>
              <a:cs typeface="Arial" panose="020B0604020202020204" pitchFamily="34" charset="0"/>
              <a:sym typeface="Calibri"/>
            </a:endParaRPr>
          </a:p>
          <a:p>
            <a:pPr marL="6803" marR="2721">
              <a:lnSpc>
                <a:spcPct val="124848"/>
              </a:lnSpc>
            </a:pPr>
            <a:endParaRPr lang="en-US" sz="2800" dirty="0">
              <a:solidFill>
                <a:srgbClr val="005493"/>
              </a:solidFill>
              <a:latin typeface="Arial" panose="020B0604020202020204" pitchFamily="34" charset="0"/>
              <a:ea typeface="Calibri"/>
              <a:cs typeface="Arial" panose="020B0604020202020204" pitchFamily="34" charset="0"/>
              <a:sym typeface="Calibri"/>
            </a:endParaRPr>
          </a:p>
          <a:p>
            <a:pPr marL="464003" marR="2721" indent="-457200">
              <a:lnSpc>
                <a:spcPct val="124848"/>
              </a:lnSpc>
              <a:buClr>
                <a:srgbClr val="3577A9"/>
              </a:buClr>
              <a:buFont typeface="Arial" panose="020B0604020202020204" pitchFamily="34" charset="0"/>
              <a:buChar char="•"/>
            </a:pPr>
            <a:r>
              <a:rPr lang="en-US" sz="2800" dirty="0">
                <a:solidFill>
                  <a:srgbClr val="005493"/>
                </a:solidFill>
                <a:latin typeface="Arial" panose="020B0604020202020204" pitchFamily="34" charset="0"/>
                <a:ea typeface="Calibri"/>
                <a:cs typeface="Arial" panose="020B0604020202020204" pitchFamily="34" charset="0"/>
                <a:sym typeface="Calibri"/>
              </a:rPr>
              <a:t>Every test for patients </a:t>
            </a:r>
            <a:r>
              <a:rPr lang="en-US" sz="2800" b="1" dirty="0">
                <a:solidFill>
                  <a:srgbClr val="005493"/>
                </a:solidFill>
                <a:latin typeface="Arial" panose="020B0604020202020204" pitchFamily="34" charset="0"/>
                <a:ea typeface="Calibri"/>
                <a:cs typeface="Arial" panose="020B0604020202020204" pitchFamily="34" charset="0"/>
                <a:sym typeface="Calibri"/>
              </a:rPr>
              <a:t>over age 80</a:t>
            </a:r>
          </a:p>
          <a:p>
            <a:pPr marL="464003" marR="2721" indent="-457200">
              <a:lnSpc>
                <a:spcPct val="124848"/>
              </a:lnSpc>
              <a:buClr>
                <a:srgbClr val="3577A9"/>
              </a:buClr>
              <a:buFont typeface="Arial" panose="020B0604020202020204" pitchFamily="34" charset="0"/>
              <a:buChar char="•"/>
            </a:pPr>
            <a:r>
              <a:rPr lang="en-US" sz="2800" dirty="0">
                <a:solidFill>
                  <a:srgbClr val="005493"/>
                </a:solidFill>
                <a:latin typeface="Arial" panose="020B0604020202020204" pitchFamily="34" charset="0"/>
                <a:ea typeface="Calibri"/>
                <a:cs typeface="Arial" panose="020B0604020202020204" pitchFamily="34" charset="0"/>
                <a:sym typeface="Calibri"/>
              </a:rPr>
              <a:t>All of the </a:t>
            </a:r>
            <a:r>
              <a:rPr lang="en-US" sz="2800" dirty="0" err="1">
                <a:solidFill>
                  <a:srgbClr val="005493"/>
                </a:solidFill>
                <a:latin typeface="Arial" panose="020B0604020202020204" pitchFamily="34" charset="0"/>
                <a:ea typeface="Calibri"/>
                <a:cs typeface="Arial" panose="020B0604020202020204" pitchFamily="34" charset="0"/>
                <a:sym typeface="Calibri"/>
              </a:rPr>
              <a:t>covid</a:t>
            </a:r>
            <a:r>
              <a:rPr lang="en-US" sz="2800" dirty="0">
                <a:solidFill>
                  <a:srgbClr val="005493"/>
                </a:solidFill>
                <a:latin typeface="Arial" panose="020B0604020202020204" pitchFamily="34" charset="0"/>
                <a:ea typeface="Calibri"/>
                <a:cs typeface="Arial" panose="020B0604020202020204" pitchFamily="34" charset="0"/>
                <a:sym typeface="Calibri"/>
              </a:rPr>
              <a:t> testing where the demographic group (</a:t>
            </a:r>
            <a:r>
              <a:rPr lang="en-US" sz="2800" dirty="0" err="1">
                <a:solidFill>
                  <a:srgbClr val="005493"/>
                </a:solidFill>
                <a:latin typeface="Arial" panose="020B0604020202020204" pitchFamily="34" charset="0"/>
                <a:ea typeface="Calibri"/>
                <a:cs typeface="Arial" panose="020B0604020202020204" pitchFamily="34" charset="0"/>
                <a:sym typeface="Calibri"/>
              </a:rPr>
              <a:t>demo_group</a:t>
            </a:r>
            <a:r>
              <a:rPr lang="en-US" sz="2800" dirty="0">
                <a:solidFill>
                  <a:srgbClr val="005493"/>
                </a:solidFill>
                <a:latin typeface="Arial" panose="020B0604020202020204" pitchFamily="34" charset="0"/>
                <a:ea typeface="Calibri"/>
                <a:cs typeface="Arial" panose="020B0604020202020204" pitchFamily="34" charset="0"/>
                <a:sym typeface="Calibri"/>
              </a:rPr>
              <a:t>) is </a:t>
            </a:r>
            <a:r>
              <a:rPr lang="en-US" sz="2800" b="1" dirty="0">
                <a:solidFill>
                  <a:srgbClr val="005493"/>
                </a:solidFill>
                <a:latin typeface="Arial" panose="020B0604020202020204" pitchFamily="34" charset="0"/>
                <a:ea typeface="Calibri"/>
                <a:cs typeface="Arial" panose="020B0604020202020204" pitchFamily="34" charset="0"/>
                <a:sym typeface="Calibri"/>
              </a:rPr>
              <a:t>equal to "client"</a:t>
            </a:r>
          </a:p>
        </p:txBody>
      </p:sp>
    </p:spTree>
    <p:extLst>
      <p:ext uri="{BB962C8B-B14F-4D97-AF65-F5344CB8AC3E}">
        <p14:creationId xmlns:p14="http://schemas.microsoft.com/office/powerpoint/2010/main" val="29771300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497305" y="1663700"/>
            <a:ext cx="11309213" cy="4618205"/>
          </a:xfrm>
        </p:spPr>
        <p:txBody>
          <a:bodyPr>
            <a:normAutofit/>
          </a:bodyPr>
          <a:lstStyle/>
          <a:p>
            <a:pPr marL="0" indent="0">
              <a:buNone/>
            </a:pPr>
            <a:r>
              <a:rPr lang="en-US" sz="3200" b="1" dirty="0" err="1"/>
              <a:t>dplyr</a:t>
            </a:r>
            <a:r>
              <a:rPr lang="en-US" sz="3200" dirty="0"/>
              <a:t> is a package that contains a variety of data transformation packages intended to be used sequentially</a:t>
            </a:r>
          </a:p>
          <a:p>
            <a:pPr marL="0" indent="0">
              <a:buNone/>
            </a:pPr>
            <a:endParaRPr lang="en-US" sz="3200" b="1" dirty="0"/>
          </a:p>
          <a:p>
            <a:pPr marL="0" indent="0">
              <a:buNone/>
            </a:pPr>
            <a:r>
              <a:rPr lang="en-US" sz="3200" b="1" dirty="0"/>
              <a:t>			select() </a:t>
            </a:r>
            <a:r>
              <a:rPr lang="en-US" sz="3200" dirty="0"/>
              <a:t>will extract specific columns from a data 				frame</a:t>
            </a:r>
          </a:p>
          <a:p>
            <a:pPr marL="0" indent="0">
              <a:buNone/>
            </a:pPr>
            <a:endParaRPr lang="en-US" sz="3200" b="1" dirty="0"/>
          </a:p>
          <a:p>
            <a:pPr marL="0" indent="0">
              <a:buNone/>
            </a:pPr>
            <a:r>
              <a:rPr lang="en-US" sz="3200" b="1" dirty="0"/>
              <a:t>			filter()</a:t>
            </a:r>
            <a:r>
              <a:rPr lang="en-US" sz="3200" dirty="0"/>
              <a:t> extracts specific rows from a data frame 				based on logical conditions, and evaluates each 				row to determine if it is retained or removed</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graphicFrame>
        <p:nvGraphicFramePr>
          <p:cNvPr id="5" name="Google Shape;147;p18">
            <a:extLst>
              <a:ext uri="{FF2B5EF4-FFF2-40B4-BE49-F238E27FC236}">
                <a16:creationId xmlns:a16="http://schemas.microsoft.com/office/drawing/2014/main" id="{BD391629-C73F-C341-8784-C6147FD45652}"/>
              </a:ext>
            </a:extLst>
          </p:cNvPr>
          <p:cNvGraphicFramePr/>
          <p:nvPr>
            <p:extLst>
              <p:ext uri="{D42A27DB-BD31-4B8C-83A1-F6EECF244321}">
                <p14:modId xmlns:p14="http://schemas.microsoft.com/office/powerpoint/2010/main" val="4108830926"/>
              </p:ext>
            </p:extLst>
          </p:nvPr>
        </p:nvGraphicFramePr>
        <p:xfrm>
          <a:off x="141545" y="3018773"/>
          <a:ext cx="1386630" cy="922642"/>
        </p:xfrm>
        <a:graphic>
          <a:graphicData uri="http://schemas.openxmlformats.org/drawingml/2006/table">
            <a:tbl>
              <a:tblPr firstRow="1" bandRow="1">
                <a:noFill/>
                <a:tableStyleId>{809C1C93-8995-4D9E-87C8-A8817AF97DB9}</a:tableStyleId>
              </a:tblPr>
              <a:tblGrid>
                <a:gridCol w="277333">
                  <a:extLst>
                    <a:ext uri="{9D8B030D-6E8A-4147-A177-3AD203B41FA5}">
                      <a16:colId xmlns:a16="http://schemas.microsoft.com/office/drawing/2014/main" val="20000"/>
                    </a:ext>
                  </a:extLst>
                </a:gridCol>
                <a:gridCol w="262350">
                  <a:extLst>
                    <a:ext uri="{9D8B030D-6E8A-4147-A177-3AD203B41FA5}">
                      <a16:colId xmlns:a16="http://schemas.microsoft.com/office/drawing/2014/main" val="20001"/>
                    </a:ext>
                  </a:extLst>
                </a:gridCol>
                <a:gridCol w="379755">
                  <a:extLst>
                    <a:ext uri="{9D8B030D-6E8A-4147-A177-3AD203B41FA5}">
                      <a16:colId xmlns:a16="http://schemas.microsoft.com/office/drawing/2014/main" val="20002"/>
                    </a:ext>
                  </a:extLst>
                </a:gridCol>
                <a:gridCol w="467192">
                  <a:extLst>
                    <a:ext uri="{9D8B030D-6E8A-4147-A177-3AD203B41FA5}">
                      <a16:colId xmlns:a16="http://schemas.microsoft.com/office/drawing/2014/main" val="20003"/>
                    </a:ext>
                  </a:extLst>
                </a:gridCol>
              </a:tblGrid>
              <a:tr h="131806">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180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180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180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13180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180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13180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6" name="Google Shape;148;p18">
            <a:extLst>
              <a:ext uri="{FF2B5EF4-FFF2-40B4-BE49-F238E27FC236}">
                <a16:creationId xmlns:a16="http://schemas.microsoft.com/office/drawing/2014/main" id="{D21C68C6-87CB-8C44-A924-05D0AA6796E3}"/>
              </a:ext>
            </a:extLst>
          </p:cNvPr>
          <p:cNvGraphicFramePr/>
          <p:nvPr>
            <p:extLst>
              <p:ext uri="{D42A27DB-BD31-4B8C-83A1-F6EECF244321}">
                <p14:modId xmlns:p14="http://schemas.microsoft.com/office/powerpoint/2010/main" val="558428962"/>
              </p:ext>
            </p:extLst>
          </p:nvPr>
        </p:nvGraphicFramePr>
        <p:xfrm>
          <a:off x="2142094" y="3034222"/>
          <a:ext cx="375637" cy="828702"/>
        </p:xfrm>
        <a:graphic>
          <a:graphicData uri="http://schemas.openxmlformats.org/drawingml/2006/table">
            <a:tbl>
              <a:tblPr firstRow="1" bandRow="1">
                <a:noFill/>
                <a:tableStyleId>{809C1C93-8995-4D9E-87C8-A8817AF97DB9}</a:tableStyleId>
              </a:tblPr>
              <a:tblGrid>
                <a:gridCol w="184645">
                  <a:extLst>
                    <a:ext uri="{9D8B030D-6E8A-4147-A177-3AD203B41FA5}">
                      <a16:colId xmlns:a16="http://schemas.microsoft.com/office/drawing/2014/main" val="20000"/>
                    </a:ext>
                  </a:extLst>
                </a:gridCol>
                <a:gridCol w="190992">
                  <a:extLst>
                    <a:ext uri="{9D8B030D-6E8A-4147-A177-3AD203B41FA5}">
                      <a16:colId xmlns:a16="http://schemas.microsoft.com/office/drawing/2014/main" val="20001"/>
                    </a:ext>
                  </a:extLst>
                </a:gridCol>
              </a:tblGrid>
              <a:tr h="11838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11838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11838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11838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11838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11838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11838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sp>
        <p:nvSpPr>
          <p:cNvPr id="7" name="Right Arrow 6">
            <a:extLst>
              <a:ext uri="{FF2B5EF4-FFF2-40B4-BE49-F238E27FC236}">
                <a16:creationId xmlns:a16="http://schemas.microsoft.com/office/drawing/2014/main" id="{FE181CE5-73AE-CF44-985D-CD92A4D16D3F}"/>
              </a:ext>
            </a:extLst>
          </p:cNvPr>
          <p:cNvSpPr/>
          <p:nvPr/>
        </p:nvSpPr>
        <p:spPr>
          <a:xfrm>
            <a:off x="1676238" y="3377331"/>
            <a:ext cx="207698" cy="142484"/>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Google Shape;154;p18">
            <a:extLst>
              <a:ext uri="{FF2B5EF4-FFF2-40B4-BE49-F238E27FC236}">
                <a16:creationId xmlns:a16="http://schemas.microsoft.com/office/drawing/2014/main" id="{0C624672-CD4C-B143-B0C6-3D99BF165985}"/>
              </a:ext>
            </a:extLst>
          </p:cNvPr>
          <p:cNvGraphicFramePr/>
          <p:nvPr>
            <p:extLst>
              <p:ext uri="{D42A27DB-BD31-4B8C-83A1-F6EECF244321}">
                <p14:modId xmlns:p14="http://schemas.microsoft.com/office/powerpoint/2010/main" val="2721616358"/>
              </p:ext>
            </p:extLst>
          </p:nvPr>
        </p:nvGraphicFramePr>
        <p:xfrm>
          <a:off x="141546" y="4513798"/>
          <a:ext cx="1386629" cy="1022707"/>
        </p:xfrm>
        <a:graphic>
          <a:graphicData uri="http://schemas.openxmlformats.org/drawingml/2006/table">
            <a:tbl>
              <a:tblPr firstRow="1" bandRow="1">
                <a:noFill/>
                <a:tableStyleId>{809C1C93-8995-4D9E-87C8-A8817AF97DB9}</a:tableStyleId>
              </a:tblPr>
              <a:tblGrid>
                <a:gridCol w="277333">
                  <a:extLst>
                    <a:ext uri="{9D8B030D-6E8A-4147-A177-3AD203B41FA5}">
                      <a16:colId xmlns:a16="http://schemas.microsoft.com/office/drawing/2014/main" val="20000"/>
                    </a:ext>
                  </a:extLst>
                </a:gridCol>
                <a:gridCol w="262351">
                  <a:extLst>
                    <a:ext uri="{9D8B030D-6E8A-4147-A177-3AD203B41FA5}">
                      <a16:colId xmlns:a16="http://schemas.microsoft.com/office/drawing/2014/main" val="20001"/>
                    </a:ext>
                  </a:extLst>
                </a:gridCol>
                <a:gridCol w="379753">
                  <a:extLst>
                    <a:ext uri="{9D8B030D-6E8A-4147-A177-3AD203B41FA5}">
                      <a16:colId xmlns:a16="http://schemas.microsoft.com/office/drawing/2014/main" val="20002"/>
                    </a:ext>
                  </a:extLst>
                </a:gridCol>
                <a:gridCol w="467192">
                  <a:extLst>
                    <a:ext uri="{9D8B030D-6E8A-4147-A177-3AD203B41FA5}">
                      <a16:colId xmlns:a16="http://schemas.microsoft.com/office/drawing/2014/main" val="20003"/>
                    </a:ext>
                  </a:extLst>
                </a:gridCol>
              </a:tblGrid>
              <a:tr h="146101">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46101">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46101">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46101">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146101">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46101">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146101">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9" name="Google Shape;156;p18">
            <a:extLst>
              <a:ext uri="{FF2B5EF4-FFF2-40B4-BE49-F238E27FC236}">
                <a16:creationId xmlns:a16="http://schemas.microsoft.com/office/drawing/2014/main" id="{0F117B4A-8377-E645-AB43-E149E6E41AA8}"/>
              </a:ext>
            </a:extLst>
          </p:cNvPr>
          <p:cNvGraphicFramePr/>
          <p:nvPr>
            <p:extLst>
              <p:ext uri="{D42A27DB-BD31-4B8C-83A1-F6EECF244321}">
                <p14:modId xmlns:p14="http://schemas.microsoft.com/office/powerpoint/2010/main" val="1704757247"/>
              </p:ext>
            </p:extLst>
          </p:nvPr>
        </p:nvGraphicFramePr>
        <p:xfrm>
          <a:off x="2002960" y="4904431"/>
          <a:ext cx="1103495" cy="297699"/>
        </p:xfrm>
        <a:graphic>
          <a:graphicData uri="http://schemas.openxmlformats.org/drawingml/2006/table">
            <a:tbl>
              <a:tblPr firstRow="1" bandRow="1">
                <a:noFill/>
                <a:tableStyleId>{809C1C93-8995-4D9E-87C8-A8817AF97DB9}</a:tableStyleId>
              </a:tblPr>
              <a:tblGrid>
                <a:gridCol w="220704">
                  <a:extLst>
                    <a:ext uri="{9D8B030D-6E8A-4147-A177-3AD203B41FA5}">
                      <a16:colId xmlns:a16="http://schemas.microsoft.com/office/drawing/2014/main" val="20000"/>
                    </a:ext>
                  </a:extLst>
                </a:gridCol>
                <a:gridCol w="208782">
                  <a:extLst>
                    <a:ext uri="{9D8B030D-6E8A-4147-A177-3AD203B41FA5}">
                      <a16:colId xmlns:a16="http://schemas.microsoft.com/office/drawing/2014/main" val="20001"/>
                    </a:ext>
                  </a:extLst>
                </a:gridCol>
                <a:gridCol w="302212">
                  <a:extLst>
                    <a:ext uri="{9D8B030D-6E8A-4147-A177-3AD203B41FA5}">
                      <a16:colId xmlns:a16="http://schemas.microsoft.com/office/drawing/2014/main" val="20002"/>
                    </a:ext>
                  </a:extLst>
                </a:gridCol>
                <a:gridCol w="371797">
                  <a:extLst>
                    <a:ext uri="{9D8B030D-6E8A-4147-A177-3AD203B41FA5}">
                      <a16:colId xmlns:a16="http://schemas.microsoft.com/office/drawing/2014/main" val="20003"/>
                    </a:ext>
                  </a:extLst>
                </a:gridCol>
              </a:tblGrid>
              <a:tr h="99233">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99233">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99233">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0" name="Right Arrow 9">
            <a:extLst>
              <a:ext uri="{FF2B5EF4-FFF2-40B4-BE49-F238E27FC236}">
                <a16:creationId xmlns:a16="http://schemas.microsoft.com/office/drawing/2014/main" id="{4CA742EC-46D9-614E-B1E2-ACFED64E1B26}"/>
              </a:ext>
            </a:extLst>
          </p:cNvPr>
          <p:cNvSpPr/>
          <p:nvPr/>
        </p:nvSpPr>
        <p:spPr>
          <a:xfrm>
            <a:off x="1623633" y="4980705"/>
            <a:ext cx="260301" cy="213595"/>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97169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What else?</a:t>
            </a:r>
          </a:p>
        </p:txBody>
      </p:sp>
    </p:spTree>
    <p:extLst>
      <p:ext uri="{BB962C8B-B14F-4D97-AF65-F5344CB8AC3E}">
        <p14:creationId xmlns:p14="http://schemas.microsoft.com/office/powerpoint/2010/main" val="12743740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3" name="Picture 2">
            <a:extLst>
              <a:ext uri="{FF2B5EF4-FFF2-40B4-BE49-F238E27FC236}">
                <a16:creationId xmlns:a16="http://schemas.microsoft.com/office/drawing/2014/main" id="{642DF70A-E704-49F4-9877-6A60C204D0E8}"/>
              </a:ext>
            </a:extLst>
          </p:cNvPr>
          <p:cNvPicPr>
            <a:picLocks noChangeAspect="1"/>
          </p:cNvPicPr>
          <p:nvPr/>
        </p:nvPicPr>
        <p:blipFill rotWithShape="1">
          <a:blip r:embed="rId3"/>
          <a:srcRect l="7339" b="12000"/>
          <a:stretch/>
        </p:blipFill>
        <p:spPr>
          <a:xfrm>
            <a:off x="6206885" y="4182748"/>
            <a:ext cx="5210807" cy="2040703"/>
          </a:xfrm>
          <a:prstGeom prst="rect">
            <a:avLst/>
          </a:prstGeom>
        </p:spPr>
      </p:pic>
      <p:pic>
        <p:nvPicPr>
          <p:cNvPr id="7" name="Picture 6">
            <a:extLst>
              <a:ext uri="{FF2B5EF4-FFF2-40B4-BE49-F238E27FC236}">
                <a16:creationId xmlns:a16="http://schemas.microsoft.com/office/drawing/2014/main" id="{D19F217A-C3B0-4B58-9D5B-CBD383782F35}"/>
              </a:ext>
            </a:extLst>
          </p:cNvPr>
          <p:cNvPicPr>
            <a:picLocks noChangeAspect="1"/>
          </p:cNvPicPr>
          <p:nvPr/>
        </p:nvPicPr>
        <p:blipFill>
          <a:blip r:embed="rId4"/>
          <a:stretch>
            <a:fillRect/>
          </a:stretch>
        </p:blipFill>
        <p:spPr>
          <a:xfrm>
            <a:off x="654372" y="4096317"/>
            <a:ext cx="4695936" cy="2040703"/>
          </a:xfrm>
          <a:prstGeom prst="rect">
            <a:avLst/>
          </a:prstGeom>
        </p:spPr>
      </p:pic>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select()</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Renaming columns</a:t>
            </a:r>
            <a:endParaRPr sz="4000" dirty="0">
              <a:latin typeface="Calibri"/>
              <a:ea typeface="Calibri"/>
              <a:cs typeface="Calibri"/>
              <a:sym typeface="Calibri"/>
            </a:endParaRPr>
          </a:p>
        </p:txBody>
      </p:sp>
      <p:sp>
        <p:nvSpPr>
          <p:cNvPr id="14" name="Rectangle 13"/>
          <p:cNvSpPr/>
          <p:nvPr/>
        </p:nvSpPr>
        <p:spPr>
          <a:xfrm>
            <a:off x="777239" y="2330166"/>
            <a:ext cx="11057409"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select(</a:t>
            </a:r>
            <a:r>
              <a:rPr lang="en-US" sz="3200" dirty="0">
                <a:solidFill>
                  <a:srgbClr val="538DD5"/>
                </a:solidFill>
                <a:latin typeface="Consolas" panose="020B0609020204030204" pitchFamily="49" charset="0"/>
                <a:ea typeface="Courier New"/>
                <a:cs typeface="Consolas" panose="020B0609020204030204" pitchFamily="49" charset="0"/>
                <a:sym typeface="Courier New"/>
              </a:rPr>
              <a:t>MRN</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first_name</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endParaRPr sz="964"/>
          </a:p>
        </p:txBody>
      </p:sp>
      <p:sp>
        <p:nvSpPr>
          <p:cNvPr id="4" name="Rounded Rectangle 3"/>
          <p:cNvSpPr/>
          <p:nvPr/>
        </p:nvSpPr>
        <p:spPr>
          <a:xfrm>
            <a:off x="1077917" y="4253867"/>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idx="12"/>
          </p:nvPr>
        </p:nvSpPr>
        <p:spPr/>
        <p:txBody>
          <a:bodyPr/>
          <a:lstStyle/>
          <a:p>
            <a:fld id="{00000000-1234-1234-1234-123412341234}" type="slidenum">
              <a:rPr lang="en-US" smtClean="0"/>
              <a:pPr/>
              <a:t>35</a:t>
            </a:fld>
            <a:endParaRPr lang="en-US"/>
          </a:p>
        </p:txBody>
      </p:sp>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3">
            <a:extLst>
              <a:ext uri="{FF2B5EF4-FFF2-40B4-BE49-F238E27FC236}">
                <a16:creationId xmlns:a16="http://schemas.microsoft.com/office/drawing/2014/main" id="{C80C0498-703D-44C8-AE47-869C81E10F6E}"/>
              </a:ext>
            </a:extLst>
          </p:cNvPr>
          <p:cNvSpPr/>
          <p:nvPr/>
        </p:nvSpPr>
        <p:spPr>
          <a:xfrm>
            <a:off x="6616232" y="4292566"/>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8880110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filter()</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Filter to multiple matches</a:t>
            </a:r>
            <a:endParaRPr sz="4000" dirty="0">
              <a:latin typeface="Calibri"/>
              <a:ea typeface="Calibri"/>
              <a:cs typeface="Calibri"/>
              <a:sym typeface="Calibri"/>
            </a:endParaRPr>
          </a:p>
        </p:txBody>
      </p:sp>
      <p:sp>
        <p:nvSpPr>
          <p:cNvPr id="14" name="Rectangle 13"/>
          <p:cNvSpPr/>
          <p:nvPr/>
        </p:nvSpPr>
        <p:spPr>
          <a:xfrm>
            <a:off x="777239" y="2330166"/>
            <a:ext cx="11057409"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filter(</a:t>
            </a:r>
            <a:r>
              <a:rPr lang="en-US" sz="3200" dirty="0" err="1">
                <a:latin typeface="Consolas" panose="020B0609020204030204" pitchFamily="49" charset="0"/>
                <a:ea typeface="Courier New"/>
                <a:cs typeface="Consolas" panose="020B0609020204030204" pitchFamily="49" charset="0"/>
                <a:sym typeface="Courier New"/>
              </a:rPr>
              <a:t>first_name</a:t>
            </a:r>
            <a:r>
              <a:rPr lang="en-US" sz="3200" dirty="0">
                <a:latin typeface="Consolas" panose="020B0609020204030204" pitchFamily="49" charset="0"/>
                <a:ea typeface="Courier New"/>
                <a:cs typeface="Consolas" panose="020B0609020204030204" pitchFamily="49" charset="0"/>
                <a:sym typeface="Courier New"/>
              </a:rPr>
              <a:t> %in% c("</a:t>
            </a:r>
            <a:r>
              <a:rPr lang="en-US" sz="3200" dirty="0" err="1">
                <a:latin typeface="Consolas" panose="020B0609020204030204" pitchFamily="49" charset="0"/>
                <a:ea typeface="Courier New"/>
                <a:cs typeface="Consolas" panose="020B0609020204030204" pitchFamily="49" charset="0"/>
                <a:sym typeface="Courier New"/>
              </a:rPr>
              <a:t>jon</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latin typeface="Consolas" panose="020B0609020204030204" pitchFamily="49" charset="0"/>
                <a:ea typeface="Courier New"/>
                <a:cs typeface="Consolas" panose="020B0609020204030204" pitchFamily="49" charset="0"/>
                <a:sym typeface="Courier New"/>
              </a:rPr>
              <a:t>daenerys</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Slide Number Placeholder 1"/>
          <p:cNvSpPr>
            <a:spLocks noGrp="1"/>
          </p:cNvSpPr>
          <p:nvPr>
            <p:ph type="sldNum" idx="12"/>
          </p:nvPr>
        </p:nvSpPr>
        <p:spPr/>
        <p:txBody>
          <a:bodyPr/>
          <a:lstStyle/>
          <a:p>
            <a:fld id="{00000000-1234-1234-1234-123412341234}" type="slidenum">
              <a:rPr lang="en-US" smtClean="0"/>
              <a:pPr/>
              <a:t>36</a:t>
            </a:fld>
            <a:endParaRPr lang="en-US"/>
          </a:p>
        </p:txBody>
      </p:sp>
      <p:sp>
        <p:nvSpPr>
          <p:cNvPr id="16" name="Right Arrow 15"/>
          <p:cNvSpPr/>
          <p:nvPr/>
        </p:nvSpPr>
        <p:spPr>
          <a:xfrm>
            <a:off x="5023641" y="4964886"/>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A04B581-B644-4440-AF1E-484CDF8222C1}"/>
              </a:ext>
            </a:extLst>
          </p:cNvPr>
          <p:cNvPicPr>
            <a:picLocks noChangeAspect="1"/>
          </p:cNvPicPr>
          <p:nvPr/>
        </p:nvPicPr>
        <p:blipFill>
          <a:blip r:embed="rId4"/>
          <a:stretch>
            <a:fillRect/>
          </a:stretch>
        </p:blipFill>
        <p:spPr>
          <a:xfrm>
            <a:off x="6440917" y="4068586"/>
            <a:ext cx="2431130" cy="2154865"/>
          </a:xfrm>
          <a:prstGeom prst="rect">
            <a:avLst/>
          </a:prstGeom>
        </p:spPr>
      </p:pic>
      <p:pic>
        <p:nvPicPr>
          <p:cNvPr id="6" name="Picture 5">
            <a:extLst>
              <a:ext uri="{FF2B5EF4-FFF2-40B4-BE49-F238E27FC236}">
                <a16:creationId xmlns:a16="http://schemas.microsoft.com/office/drawing/2014/main" id="{8BC7C36E-E054-4B7D-95CC-388EF79AC69D}"/>
              </a:ext>
            </a:extLst>
          </p:cNvPr>
          <p:cNvPicPr>
            <a:picLocks noChangeAspect="1"/>
          </p:cNvPicPr>
          <p:nvPr/>
        </p:nvPicPr>
        <p:blipFill>
          <a:blip r:embed="rId5"/>
          <a:stretch>
            <a:fillRect/>
          </a:stretch>
        </p:blipFill>
        <p:spPr>
          <a:xfrm>
            <a:off x="2457749" y="4001176"/>
            <a:ext cx="2409028" cy="2232219"/>
          </a:xfrm>
          <a:prstGeom prst="rect">
            <a:avLst/>
          </a:prstGeom>
        </p:spPr>
      </p:pic>
    </p:spTree>
    <p:extLst>
      <p:ext uri="{BB962C8B-B14F-4D97-AF65-F5344CB8AC3E}">
        <p14:creationId xmlns:p14="http://schemas.microsoft.com/office/powerpoint/2010/main" val="9794772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a:xfrm>
            <a:off x="9286812" y="6465271"/>
            <a:ext cx="2804134" cy="342964"/>
          </a:xfrm>
        </p:spPr>
        <p:txBody>
          <a:bodyPr/>
          <a:lstStyle/>
          <a:p>
            <a:fld id="{00000000-1234-1234-1234-123412341234}" type="slidenum">
              <a:rPr lang="en-US" smtClean="0"/>
              <a:pPr/>
              <a:t>37</a:t>
            </a:fld>
            <a:endParaRPr lang="en-US" dirty="0"/>
          </a:p>
        </p:txBody>
      </p:sp>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550920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dirty="0"/>
              <a:t>Goal</a:t>
            </a:r>
          </a:p>
          <a:p>
            <a:pPr marL="514350" indent="-514350">
              <a:buAutoNum type="arabicPeriod"/>
            </a:pPr>
            <a:r>
              <a:rPr lang="en-US" sz="3200" dirty="0"/>
              <a:t>Learn how to use dplyr to transform data frames</a:t>
            </a:r>
          </a:p>
          <a:p>
            <a:pPr marL="514350" indent="-514350">
              <a:buAutoNum type="arabicPeriod"/>
            </a:pPr>
            <a:r>
              <a:rPr lang="en-US" sz="3200" dirty="0"/>
              <a:t>Create a smaller subset from a data frame</a:t>
            </a:r>
          </a:p>
          <a:p>
            <a:pPr marL="514350" indent="-514350">
              <a:buAutoNum type="arabicPeriod"/>
            </a:pPr>
            <a:endParaRPr lang="en-US" sz="3200" dirty="0"/>
          </a:p>
          <a:p>
            <a:r>
              <a:rPr lang="en-US" sz="3200" dirty="0"/>
              <a:t>Objectives</a:t>
            </a:r>
          </a:p>
          <a:p>
            <a:pPr marL="514350" indent="-514350">
              <a:buAutoNum type="arabicPeriod"/>
            </a:pPr>
            <a:r>
              <a:rPr lang="en-US" sz="3200" dirty="0"/>
              <a:t>List the major forms of data transformation implemented in dplyr</a:t>
            </a:r>
          </a:p>
          <a:p>
            <a:pPr marL="514350" indent="-514350">
              <a:buAutoNum type="arabicPeriod"/>
            </a:pPr>
            <a:r>
              <a:rPr lang="en-US" sz="3200" dirty="0"/>
              <a:t>Use code templates with dplyr functions to tidy a raw data set</a:t>
            </a:r>
          </a:p>
          <a:p>
            <a:pPr marL="514350" indent="-514350">
              <a:buAutoNum type="arabicPeriod"/>
            </a:pPr>
            <a:r>
              <a:rPr lang="en-US" sz="3200" dirty="0"/>
              <a:t>Create a subset using logical conditions to extract specific rows from a data frame</a:t>
            </a:r>
          </a:p>
        </p:txBody>
      </p:sp>
    </p:spTree>
    <p:extLst>
      <p:ext uri="{BB962C8B-B14F-4D97-AF65-F5344CB8AC3E}">
        <p14:creationId xmlns:p14="http://schemas.microsoft.com/office/powerpoint/2010/main" val="993136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D6AD50-91AF-B04F-8504-007D598B0E08}"/>
              </a:ext>
            </a:extLst>
          </p:cNvPr>
          <p:cNvPicPr>
            <a:picLocks noChangeAspect="1"/>
          </p:cNvPicPr>
          <p:nvPr/>
        </p:nvPicPr>
        <p:blipFill>
          <a:blip r:embed="rId3"/>
          <a:stretch>
            <a:fillRect/>
          </a:stretch>
        </p:blipFill>
        <p:spPr>
          <a:xfrm>
            <a:off x="486902" y="2941999"/>
            <a:ext cx="4554116" cy="2025833"/>
          </a:xfrm>
          <a:prstGeom prst="rect">
            <a:avLst/>
          </a:prstGeom>
        </p:spPr>
      </p:pic>
      <p:sp>
        <p:nvSpPr>
          <p:cNvPr id="8" name="TextBox 7">
            <a:extLst>
              <a:ext uri="{FF2B5EF4-FFF2-40B4-BE49-F238E27FC236}">
                <a16:creationId xmlns:a16="http://schemas.microsoft.com/office/drawing/2014/main" id="{DA623F16-B6A2-564C-963D-4A6739B81FCB}"/>
              </a:ext>
            </a:extLst>
          </p:cNvPr>
          <p:cNvSpPr txBox="1"/>
          <p:nvPr/>
        </p:nvSpPr>
        <p:spPr>
          <a:xfrm>
            <a:off x="5369694" y="2288217"/>
            <a:ext cx="6367877" cy="3539430"/>
          </a:xfrm>
          <a:prstGeom prst="rect">
            <a:avLst/>
          </a:prstGeom>
          <a:noFill/>
        </p:spPr>
        <p:txBody>
          <a:bodyPr wrap="square" rtlCol="0">
            <a:spAutoFit/>
          </a:bodyPr>
          <a:lstStyle/>
          <a:p>
            <a:r>
              <a:rPr lang="en-US" sz="3200" dirty="0"/>
              <a:t>A data set is </a:t>
            </a:r>
            <a:r>
              <a:rPr lang="en-US" sz="3200" b="1" dirty="0"/>
              <a:t>tidy</a:t>
            </a:r>
            <a:r>
              <a:rPr lang="en-US" sz="3200" dirty="0"/>
              <a:t> if:</a:t>
            </a:r>
          </a:p>
          <a:p>
            <a:endParaRPr lang="en-US" sz="3200" dirty="0"/>
          </a:p>
          <a:p>
            <a:pPr marL="342900" indent="-342900">
              <a:buAutoNum type="arabicPeriod"/>
            </a:pPr>
            <a:r>
              <a:rPr lang="en-US" sz="3200" dirty="0"/>
              <a:t> Each </a:t>
            </a:r>
            <a:r>
              <a:rPr lang="en-US" sz="3200" b="1" dirty="0">
                <a:solidFill>
                  <a:schemeClr val="accent2"/>
                </a:solidFill>
              </a:rPr>
              <a:t>variable</a:t>
            </a:r>
            <a:r>
              <a:rPr lang="en-US" sz="3200" dirty="0"/>
              <a:t> is in its own </a:t>
            </a:r>
            <a:r>
              <a:rPr lang="en-US" sz="3200" b="1" dirty="0">
                <a:solidFill>
                  <a:schemeClr val="accent2"/>
                </a:solidFill>
              </a:rPr>
              <a:t>column</a:t>
            </a:r>
            <a:endParaRPr lang="en-US" sz="3200" dirty="0">
              <a:solidFill>
                <a:schemeClr val="accent2"/>
              </a:solidFill>
            </a:endParaRPr>
          </a:p>
          <a:p>
            <a:pPr marL="342900" indent="-342900">
              <a:buAutoNum type="arabicPeriod"/>
            </a:pPr>
            <a:r>
              <a:rPr lang="en-US" sz="3200" dirty="0"/>
              <a:t> Each </a:t>
            </a:r>
            <a:r>
              <a:rPr lang="en-US" sz="3200" b="1" dirty="0">
                <a:solidFill>
                  <a:srgbClr val="92D050"/>
                </a:solidFill>
              </a:rPr>
              <a:t>observation</a:t>
            </a:r>
            <a:r>
              <a:rPr lang="en-US" sz="3200" dirty="0"/>
              <a:t> is in its own </a:t>
            </a:r>
            <a:r>
              <a:rPr lang="en-US" sz="3200" b="1" dirty="0">
                <a:solidFill>
                  <a:srgbClr val="92D050"/>
                </a:solidFill>
              </a:rPr>
              <a:t>row</a:t>
            </a:r>
            <a:endParaRPr lang="en-US" sz="3200" dirty="0">
              <a:solidFill>
                <a:srgbClr val="92D050"/>
              </a:solidFill>
            </a:endParaRPr>
          </a:p>
          <a:p>
            <a:pPr marL="342900" indent="-342900">
              <a:buAutoNum type="arabicPeriod"/>
            </a:pPr>
            <a:r>
              <a:rPr lang="en-US" sz="3200" dirty="0"/>
              <a:t> Each </a:t>
            </a:r>
            <a:r>
              <a:rPr lang="en-US" sz="3200" b="1" dirty="0">
                <a:solidFill>
                  <a:srgbClr val="FFC000"/>
                </a:solidFill>
              </a:rPr>
              <a:t>value</a:t>
            </a:r>
            <a:r>
              <a:rPr lang="en-US" sz="3200" b="1" dirty="0"/>
              <a:t> </a:t>
            </a:r>
            <a:r>
              <a:rPr lang="en-US" sz="3200" dirty="0"/>
              <a:t>is in its own </a:t>
            </a:r>
            <a:r>
              <a:rPr lang="en-US" sz="3200" b="1" dirty="0">
                <a:solidFill>
                  <a:srgbClr val="FFC000"/>
                </a:solidFill>
              </a:rPr>
              <a:t>cell</a:t>
            </a:r>
            <a:endParaRPr lang="en-US" sz="3200" dirty="0">
              <a:solidFill>
                <a:srgbClr val="FFC000"/>
              </a:solidFill>
            </a:endParaRPr>
          </a:p>
        </p:txBody>
      </p:sp>
      <p:pic>
        <p:nvPicPr>
          <p:cNvPr id="6" name="Picture 5">
            <a:extLst>
              <a:ext uri="{FF2B5EF4-FFF2-40B4-BE49-F238E27FC236}">
                <a16:creationId xmlns:a16="http://schemas.microsoft.com/office/drawing/2014/main" id="{911F9BDD-5EAD-5140-BDF9-E5419CEB3143}"/>
              </a:ext>
            </a:extLst>
          </p:cNvPr>
          <p:cNvPicPr>
            <a:picLocks noChangeAspect="1"/>
          </p:cNvPicPr>
          <p:nvPr/>
        </p:nvPicPr>
        <p:blipFill>
          <a:blip r:embed="rId4"/>
          <a:stretch>
            <a:fillRect/>
          </a:stretch>
        </p:blipFill>
        <p:spPr>
          <a:xfrm>
            <a:off x="-101160" y="3270620"/>
            <a:ext cx="5730240" cy="1697212"/>
          </a:xfrm>
          <a:prstGeom prst="rect">
            <a:avLst/>
          </a:prstGeom>
        </p:spPr>
      </p:pic>
      <p:pic>
        <p:nvPicPr>
          <p:cNvPr id="7" name="Picture 6">
            <a:extLst>
              <a:ext uri="{FF2B5EF4-FFF2-40B4-BE49-F238E27FC236}">
                <a16:creationId xmlns:a16="http://schemas.microsoft.com/office/drawing/2014/main" id="{4315297B-085D-504C-9F6B-FE648B869864}"/>
              </a:ext>
            </a:extLst>
          </p:cNvPr>
          <p:cNvPicPr>
            <a:picLocks noChangeAspect="1"/>
          </p:cNvPicPr>
          <p:nvPr/>
        </p:nvPicPr>
        <p:blipFill rotWithShape="1">
          <a:blip r:embed="rId5"/>
          <a:srcRect t="18386"/>
          <a:stretch/>
        </p:blipFill>
        <p:spPr>
          <a:xfrm>
            <a:off x="486902" y="3270620"/>
            <a:ext cx="4548958" cy="1697212"/>
          </a:xfrm>
          <a:prstGeom prst="rect">
            <a:avLst/>
          </a:prstGeom>
        </p:spPr>
      </p:pic>
      <p:sp>
        <p:nvSpPr>
          <p:cNvPr id="2" name="Title 1">
            <a:extLst>
              <a:ext uri="{FF2B5EF4-FFF2-40B4-BE49-F238E27FC236}">
                <a16:creationId xmlns:a16="http://schemas.microsoft.com/office/drawing/2014/main" id="{803F253B-B1B2-694F-98D4-30118CE0451E}"/>
              </a:ext>
            </a:extLst>
          </p:cNvPr>
          <p:cNvSpPr>
            <a:spLocks noGrp="1"/>
          </p:cNvSpPr>
          <p:nvPr>
            <p:ph type="title"/>
          </p:nvPr>
        </p:nvSpPr>
        <p:spPr/>
        <p:txBody>
          <a:bodyPr/>
          <a:lstStyle/>
          <a:p>
            <a:r>
              <a:rPr lang="en-US" dirty="0"/>
              <a:t>What is a “Tidy” Data Frame</a:t>
            </a:r>
          </a:p>
        </p:txBody>
      </p:sp>
      <p:sp>
        <p:nvSpPr>
          <p:cNvPr id="5" name="Rectangle 4"/>
          <p:cNvSpPr/>
          <p:nvPr/>
        </p:nvSpPr>
        <p:spPr>
          <a:xfrm>
            <a:off x="1672325" y="3000172"/>
            <a:ext cx="1080500" cy="233413"/>
          </a:xfrm>
          <a:prstGeom prst="rect">
            <a:avLst/>
          </a:prstGeom>
          <a:solidFill>
            <a:srgbClr val="7980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latin typeface="Arial" panose="020B0604020202020204" pitchFamily="34" charset="0"/>
                <a:cs typeface="Arial" panose="020B0604020202020204" pitchFamily="34" charset="0"/>
              </a:rPr>
              <a:t>MRN</a:t>
            </a: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4</a:t>
            </a:fld>
            <a:endParaRPr lang="en-US">
              <a:solidFill>
                <a:prstClr val="black">
                  <a:lumMod val="95000"/>
                  <a:lumOff val="5000"/>
                </a:prstClr>
              </a:solidFill>
            </a:endParaRPr>
          </a:p>
        </p:txBody>
      </p:sp>
    </p:spTree>
    <p:extLst>
      <p:ext uri="{BB962C8B-B14F-4D97-AF65-F5344CB8AC3E}">
        <p14:creationId xmlns:p14="http://schemas.microsoft.com/office/powerpoint/2010/main" val="31341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p:nvPr/>
        </p:nvSpPr>
        <p:spPr>
          <a:xfrm>
            <a:off x="-60959" y="0"/>
            <a:ext cx="12306300" cy="69286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6" name="Google Shape;53;p8"/>
          <p:cNvSpPr txBox="1"/>
          <p:nvPr/>
        </p:nvSpPr>
        <p:spPr>
          <a:xfrm>
            <a:off x="4064655" y="422246"/>
            <a:ext cx="3670259" cy="914464"/>
          </a:xfrm>
          <a:prstGeom prst="rect">
            <a:avLst/>
          </a:prstGeom>
          <a:noFill/>
          <a:ln>
            <a:noFill/>
          </a:ln>
        </p:spPr>
        <p:txBody>
          <a:bodyPr spcFirstLastPara="1" wrap="square" lIns="0" tIns="8504" rIns="0" bIns="0" anchor="t" anchorCtr="0">
            <a:noAutofit/>
          </a:bodyPr>
          <a:lstStyle/>
          <a:p>
            <a:pPr marL="6803"/>
            <a:r>
              <a:rPr lang="en-US" sz="5196" dirty="0">
                <a:solidFill>
                  <a:srgbClr val="005493"/>
                </a:solidFill>
                <a:latin typeface="Arial" panose="020B0604020202020204" pitchFamily="34" charset="0"/>
                <a:ea typeface="Calibri"/>
                <a:cs typeface="Arial" panose="020B0604020202020204" pitchFamily="34" charset="0"/>
                <a:sym typeface="Calibri"/>
              </a:rPr>
              <a:t>Your Turn 1</a:t>
            </a:r>
            <a:endParaRPr sz="5196" dirty="0">
              <a:latin typeface="Arial" panose="020B0604020202020204" pitchFamily="34" charset="0"/>
              <a:ea typeface="Calibri"/>
              <a:cs typeface="Arial" panose="020B0604020202020204" pitchFamily="34" charset="0"/>
              <a:sym typeface="Calibri"/>
            </a:endParaRPr>
          </a:p>
        </p:txBody>
      </p:sp>
      <p:sp>
        <p:nvSpPr>
          <p:cNvPr id="2" name="Slide Number Placeholder 1"/>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5</a:t>
            </a:fld>
            <a:endParaRPr lang="en-US">
              <a:solidFill>
                <a:prstClr val="black">
                  <a:lumMod val="95000"/>
                  <a:lumOff val="5000"/>
                </a:prstClr>
              </a:solidFill>
            </a:endParaRPr>
          </a:p>
        </p:txBody>
      </p:sp>
      <p:sp>
        <p:nvSpPr>
          <p:cNvPr id="8" name="Google Shape;54;p8"/>
          <p:cNvSpPr txBox="1"/>
          <p:nvPr/>
        </p:nvSpPr>
        <p:spPr>
          <a:xfrm>
            <a:off x="2871627" y="2077900"/>
            <a:ext cx="7880193" cy="1386964"/>
          </a:xfrm>
          <a:prstGeom prst="rect">
            <a:avLst/>
          </a:prstGeom>
          <a:noFill/>
          <a:ln>
            <a:noFill/>
          </a:ln>
        </p:spPr>
        <p:txBody>
          <a:bodyPr spcFirstLastPara="1" wrap="square" lIns="0" tIns="6455" rIns="0" bIns="0" anchor="t" anchorCtr="0">
            <a:noAutofit/>
          </a:bodyPr>
          <a:lstStyle/>
          <a:p>
            <a:pPr marL="6803" marR="2721">
              <a:lnSpc>
                <a:spcPct val="134900"/>
              </a:lnSpc>
            </a:pPr>
            <a:r>
              <a:rPr lang="en-US" sz="4800" dirty="0">
                <a:solidFill>
                  <a:srgbClr val="005493"/>
                </a:solidFill>
                <a:latin typeface="Arial" panose="020B0604020202020204" pitchFamily="34" charset="0"/>
                <a:ea typeface="Calibri"/>
                <a:cs typeface="Arial" panose="020B0604020202020204" pitchFamily="34" charset="0"/>
                <a:sym typeface="Calibri"/>
              </a:rPr>
              <a:t>Open </a:t>
            </a:r>
            <a:r>
              <a:rPr lang="en-US" sz="4800">
                <a:solidFill>
                  <a:srgbClr val="005493"/>
                </a:solidFill>
                <a:latin typeface="Arial" panose="020B0604020202020204" pitchFamily="34" charset="0"/>
                <a:ea typeface="Calibri"/>
                <a:cs typeface="Arial" panose="020B0604020202020204" pitchFamily="34" charset="0"/>
                <a:sym typeface="Calibri"/>
              </a:rPr>
              <a:t>"</a:t>
            </a:r>
            <a:r>
              <a:rPr lang="en-US" sz="4800" b="1">
                <a:solidFill>
                  <a:srgbClr val="005493"/>
                </a:solidFill>
                <a:latin typeface="Arial" panose="020B0604020202020204" pitchFamily="34" charset="0"/>
                <a:cs typeface="Arial" panose="020B0604020202020204" pitchFamily="34" charset="0"/>
              </a:rPr>
              <a:t>04-Subset.</a:t>
            </a:r>
            <a:r>
              <a:rPr lang="en-US" sz="4800" b="1" dirty="0">
                <a:solidFill>
                  <a:srgbClr val="005493"/>
                </a:solidFill>
                <a:latin typeface="Arial" panose="020B0604020202020204" pitchFamily="34" charset="0"/>
                <a:cs typeface="Arial" panose="020B0604020202020204" pitchFamily="34" charset="0"/>
              </a:rPr>
              <a:t>Rmd" </a:t>
            </a:r>
            <a:r>
              <a:rPr lang="en-US" sz="4800" dirty="0">
                <a:solidFill>
                  <a:srgbClr val="005493"/>
                </a:solidFill>
                <a:latin typeface="Arial" panose="020B0604020202020204" pitchFamily="34" charset="0"/>
                <a:ea typeface="Calibri"/>
                <a:cs typeface="Arial" panose="020B0604020202020204" pitchFamily="34" charset="0"/>
                <a:sym typeface="Calibri"/>
              </a:rPr>
              <a:t>Run the setup chunk</a:t>
            </a:r>
            <a:endParaRPr sz="4800" dirty="0">
              <a:latin typeface="Arial" panose="020B0604020202020204" pitchFamily="34" charset="0"/>
              <a:ea typeface="Calibri"/>
              <a:cs typeface="Arial" panose="020B0604020202020204" pitchFamily="34" charset="0"/>
              <a:sym typeface="Calibri"/>
            </a:endParaRPr>
          </a:p>
        </p:txBody>
      </p:sp>
      <p:grpSp>
        <p:nvGrpSpPr>
          <p:cNvPr id="9" name="Group 8"/>
          <p:cNvGrpSpPr/>
          <p:nvPr/>
        </p:nvGrpSpPr>
        <p:grpSpPr>
          <a:xfrm>
            <a:off x="2213410" y="4206054"/>
            <a:ext cx="9096883" cy="1249672"/>
            <a:chOff x="979679" y="4109498"/>
            <a:chExt cx="8978064" cy="1249672"/>
          </a:xfrm>
        </p:grpSpPr>
        <p:pic>
          <p:nvPicPr>
            <p:cNvPr id="10" name="Picture 9"/>
            <p:cNvPicPr>
              <a:picLocks noChangeAspect="1"/>
            </p:cNvPicPr>
            <p:nvPr/>
          </p:nvPicPr>
          <p:blipFill>
            <a:blip r:embed="rId4"/>
            <a:stretch>
              <a:fillRect/>
            </a:stretch>
          </p:blipFill>
          <p:spPr>
            <a:xfrm>
              <a:off x="979679" y="4151594"/>
              <a:ext cx="8978064" cy="1207576"/>
            </a:xfrm>
            <a:prstGeom prst="rect">
              <a:avLst/>
            </a:prstGeom>
          </p:spPr>
        </p:pic>
        <p:sp>
          <p:nvSpPr>
            <p:cNvPr id="11" name="Oval 10"/>
            <p:cNvSpPr/>
            <p:nvPr/>
          </p:nvSpPr>
          <p:spPr>
            <a:xfrm>
              <a:off x="9474217" y="4109498"/>
              <a:ext cx="359229" cy="361461"/>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CA4F62C-5326-44C4-AE7C-EBCF734E1192}"/>
                </a:ext>
              </a:extLst>
            </p:cNvPr>
            <p:cNvPicPr>
              <a:picLocks noChangeAspect="1"/>
            </p:cNvPicPr>
            <p:nvPr/>
          </p:nvPicPr>
          <p:blipFill rotWithShape="1">
            <a:blip r:embed="rId4"/>
            <a:srcRect l="44467" t="47852"/>
            <a:stretch/>
          </p:blipFill>
          <p:spPr>
            <a:xfrm>
              <a:off x="4370678" y="4729444"/>
              <a:ext cx="4985750" cy="629726"/>
            </a:xfrm>
            <a:prstGeom prst="rect">
              <a:avLst/>
            </a:prstGeom>
          </p:spPr>
        </p:pic>
      </p:grpSp>
    </p:spTree>
    <p:extLst>
      <p:ext uri="{BB962C8B-B14F-4D97-AF65-F5344CB8AC3E}">
        <p14:creationId xmlns:p14="http://schemas.microsoft.com/office/powerpoint/2010/main" val="3494266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sp>
        <p:nvSpPr>
          <p:cNvPr id="46" name="Google Shape;46;p7"/>
          <p:cNvSpPr/>
          <p:nvPr/>
        </p:nvSpPr>
        <p:spPr>
          <a:xfrm>
            <a:off x="4365791" y="2260130"/>
            <a:ext cx="3460418" cy="372519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47" name="Google Shape;47;p7"/>
          <p:cNvSpPr txBox="1">
            <a:spLocks noGrp="1"/>
          </p:cNvSpPr>
          <p:nvPr>
            <p:ph type="title"/>
          </p:nvPr>
        </p:nvSpPr>
        <p:spPr>
          <a:xfrm>
            <a:off x="2011125" y="938375"/>
            <a:ext cx="8169750" cy="1158589"/>
          </a:xfrm>
          <a:prstGeom prst="rect">
            <a:avLst/>
          </a:prstGeom>
          <a:noFill/>
          <a:ln>
            <a:noFill/>
          </a:ln>
        </p:spPr>
        <p:txBody>
          <a:bodyPr spcFirstLastPara="1" wrap="square" lIns="0" tIns="7821" rIns="0" bIns="0" anchor="t" anchorCtr="0">
            <a:noAutofit/>
          </a:bodyPr>
          <a:lstStyle/>
          <a:p>
            <a:pPr marL="6803" algn="ctr"/>
            <a:r>
              <a:rPr lang="en-US" sz="6616">
                <a:solidFill>
                  <a:srgbClr val="000000"/>
                </a:solidFill>
                <a:latin typeface="+mj-lt"/>
              </a:rPr>
              <a:t>Transform Data with</a:t>
            </a:r>
            <a:endParaRPr sz="6616" dirty="0">
              <a:latin typeface="+mj-lt"/>
            </a:endParaRPr>
          </a:p>
        </p:txBody>
      </p:sp>
      <p:sp>
        <p:nvSpPr>
          <p:cNvPr id="9" name="Slide Number Placeholder 8"/>
          <p:cNvSpPr>
            <a:spLocks noGrp="1"/>
          </p:cNvSpPr>
          <p:nvPr>
            <p:ph type="sldNum" idx="12"/>
          </p:nvPr>
        </p:nvSpPr>
        <p:spPr>
          <a:xfrm>
            <a:off x="9218343" y="6427705"/>
            <a:ext cx="2804134" cy="342964"/>
          </a:xfrm>
        </p:spPr>
        <p:txBody>
          <a:bodyPr/>
          <a:lstStyle/>
          <a:p>
            <a:fld id="{00000000-1234-1234-1234-123412341234}" type="slidenum">
              <a:rPr lang="en-US" sz="1600" smtClean="0"/>
              <a:pPr/>
              <a:t>6</a:t>
            </a:fld>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21"/>
        <p:cNvGrpSpPr/>
        <p:nvPr/>
      </p:nvGrpSpPr>
      <p:grpSpPr>
        <a:xfrm>
          <a:off x="0" y="0"/>
          <a:ext cx="0" cy="0"/>
          <a:chOff x="0" y="0"/>
          <a:chExt cx="0" cy="0"/>
        </a:xfrm>
      </p:grpSpPr>
      <p:sp>
        <p:nvSpPr>
          <p:cNvPr id="123" name="Google Shape;123;p16"/>
          <p:cNvSpPr txBox="1">
            <a:spLocks noGrp="1"/>
          </p:cNvSpPr>
          <p:nvPr>
            <p:ph type="title"/>
          </p:nvPr>
        </p:nvSpPr>
        <p:spPr>
          <a:xfrm>
            <a:off x="5483380" y="684400"/>
            <a:ext cx="1547339"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dplyr</a:t>
            </a:r>
            <a:endParaRPr sz="5400" dirty="0">
              <a:latin typeface="+mj-lt"/>
            </a:endParaRPr>
          </a:p>
        </p:txBody>
      </p:sp>
      <p:sp>
        <p:nvSpPr>
          <p:cNvPr id="125" name="Google Shape;125;p16"/>
          <p:cNvSpPr txBox="1"/>
          <p:nvPr/>
        </p:nvSpPr>
        <p:spPr>
          <a:xfrm>
            <a:off x="5341615" y="2450007"/>
            <a:ext cx="5286783" cy="1749054"/>
          </a:xfrm>
          <a:prstGeom prst="rect">
            <a:avLst/>
          </a:prstGeom>
          <a:noFill/>
          <a:ln>
            <a:noFill/>
          </a:ln>
        </p:spPr>
        <p:txBody>
          <a:bodyPr spcFirstLastPara="1" wrap="square" lIns="0" tIns="157835" rIns="0" bIns="0" anchor="t" anchorCtr="0">
            <a:noAutofit/>
          </a:bodyPr>
          <a:lstStyle/>
          <a:p>
            <a:pPr marL="6803" marR="2721">
              <a:lnSpc>
                <a:spcPct val="104099"/>
              </a:lnSpc>
              <a:spcBef>
                <a:spcPts val="1061"/>
              </a:spcBef>
            </a:pPr>
            <a:r>
              <a:rPr lang="en-US" sz="3200" dirty="0">
                <a:latin typeface="+mj-lt"/>
                <a:ea typeface="Calibri"/>
                <a:cs typeface="Calibri"/>
                <a:sym typeface="Calibri"/>
              </a:rPr>
              <a:t>dplyr implements a </a:t>
            </a:r>
            <a:r>
              <a:rPr lang="en-US" sz="3200" i="1" dirty="0">
                <a:latin typeface="+mj-lt"/>
                <a:ea typeface="Calibri"/>
                <a:cs typeface="Calibri"/>
                <a:sym typeface="Calibri"/>
              </a:rPr>
              <a:t>grammar </a:t>
            </a:r>
            <a:r>
              <a:rPr lang="en-US" sz="3200" dirty="0">
                <a:latin typeface="+mj-lt"/>
                <a:ea typeface="Calibri"/>
                <a:cs typeface="Calibri"/>
                <a:sym typeface="Calibri"/>
              </a:rPr>
              <a:t>for transforming tabular data.</a:t>
            </a:r>
            <a:endParaRPr sz="3200" dirty="0">
              <a:latin typeface="+mj-lt"/>
              <a:ea typeface="Calibri"/>
              <a:cs typeface="Calibri"/>
              <a:sym typeface="Calibri"/>
            </a:endParaRPr>
          </a:p>
        </p:txBody>
      </p:sp>
      <p:sp>
        <p:nvSpPr>
          <p:cNvPr id="6" name="Google Shape;46;p7"/>
          <p:cNvSpPr/>
          <p:nvPr/>
        </p:nvSpPr>
        <p:spPr>
          <a:xfrm>
            <a:off x="1581951" y="1461936"/>
            <a:ext cx="3460418" cy="372519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Slide Number Placeholder 1"/>
          <p:cNvSpPr>
            <a:spLocks noGrp="1"/>
          </p:cNvSpPr>
          <p:nvPr>
            <p:ph type="sldNum" idx="12"/>
          </p:nvPr>
        </p:nvSpPr>
        <p:spPr/>
        <p:txBody>
          <a:bodyPr/>
          <a:lstStyle/>
          <a:p>
            <a:fld id="{00000000-1234-1234-1234-123412341234}" type="slidenum">
              <a:rPr lang="en-US" smtClean="0"/>
              <a:pPr/>
              <a:t>7</a:t>
            </a:fld>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3" name="Google Shape;123;p16"/>
          <p:cNvSpPr txBox="1">
            <a:spLocks noGrp="1"/>
          </p:cNvSpPr>
          <p:nvPr>
            <p:ph type="title"/>
          </p:nvPr>
        </p:nvSpPr>
        <p:spPr>
          <a:xfrm>
            <a:off x="484355" y="426947"/>
            <a:ext cx="12113058" cy="777536"/>
          </a:xfrm>
          <a:prstGeom prst="rect">
            <a:avLst/>
          </a:prstGeom>
          <a:noFill/>
          <a:ln>
            <a:noFill/>
          </a:ln>
        </p:spPr>
        <p:txBody>
          <a:bodyPr spcFirstLastPara="1" wrap="square" lIns="0" tIns="6455" rIns="0" bIns="0" anchor="t" anchorCtr="0">
            <a:noAutofit/>
          </a:bodyPr>
          <a:lstStyle/>
          <a:p>
            <a:pPr marL="6803"/>
            <a:r>
              <a:rPr lang="en-US" sz="4800" dirty="0">
                <a:solidFill>
                  <a:srgbClr val="000000"/>
                </a:solidFill>
                <a:latin typeface="+mj-lt"/>
              </a:rPr>
              <a:t>dplyr: </a:t>
            </a:r>
            <a:r>
              <a:rPr lang="nn-NO" sz="4800" dirty="0">
                <a:solidFill>
                  <a:srgbClr val="000000"/>
                </a:solidFill>
                <a:latin typeface="+mj-lt"/>
              </a:rPr>
              <a:t>a grammar for transforming data</a:t>
            </a:r>
            <a:endParaRPr sz="4800" dirty="0">
              <a:latin typeface="+mj-lt"/>
            </a:endParaRPr>
          </a:p>
        </p:txBody>
      </p:sp>
      <p:sp>
        <p:nvSpPr>
          <p:cNvPr id="7" name="Google Shape;46;p7"/>
          <p:cNvSpPr>
            <a:spLocks noChangeAspect="1"/>
          </p:cNvSpPr>
          <p:nvPr/>
        </p:nvSpPr>
        <p:spPr>
          <a:xfrm>
            <a:off x="11091026" y="5875790"/>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TextBox 1"/>
          <p:cNvSpPr txBox="1"/>
          <p:nvPr/>
        </p:nvSpPr>
        <p:spPr>
          <a:xfrm>
            <a:off x="781462" y="1429305"/>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1</a:t>
            </a:r>
          </a:p>
        </p:txBody>
      </p:sp>
      <p:sp>
        <p:nvSpPr>
          <p:cNvPr id="8" name="Google Shape;123;p16"/>
          <p:cNvSpPr txBox="1">
            <a:spLocks/>
          </p:cNvSpPr>
          <p:nvPr/>
        </p:nvSpPr>
        <p:spPr>
          <a:xfrm>
            <a:off x="1766656" y="1702256"/>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Choose</a:t>
            </a:r>
            <a:r>
              <a:rPr lang="en-US" sz="4000" dirty="0">
                <a:solidFill>
                  <a:srgbClr val="000000"/>
                </a:solidFill>
                <a:latin typeface="+mj-lt"/>
              </a:rPr>
              <a:t> columns.</a:t>
            </a:r>
            <a:endParaRPr lang="en-US" sz="4000" dirty="0">
              <a:latin typeface="+mj-lt"/>
            </a:endParaRPr>
          </a:p>
        </p:txBody>
      </p:sp>
      <p:sp>
        <p:nvSpPr>
          <p:cNvPr id="9" name="Google Shape;123;p16"/>
          <p:cNvSpPr txBox="1">
            <a:spLocks/>
          </p:cNvSpPr>
          <p:nvPr/>
        </p:nvSpPr>
        <p:spPr>
          <a:xfrm>
            <a:off x="8575829" y="1702256"/>
            <a:ext cx="2008051"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select()</a:t>
            </a:r>
            <a:endParaRPr lang="en-US" sz="4000" dirty="0">
              <a:solidFill>
                <a:srgbClr val="78AAD6"/>
              </a:solidFill>
              <a:latin typeface="+mj-lt"/>
            </a:endParaRPr>
          </a:p>
        </p:txBody>
      </p:sp>
      <p:sp>
        <p:nvSpPr>
          <p:cNvPr id="10" name="TextBox 9"/>
          <p:cNvSpPr txBox="1"/>
          <p:nvPr/>
        </p:nvSpPr>
        <p:spPr>
          <a:xfrm>
            <a:off x="781462" y="2419353"/>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2</a:t>
            </a:r>
          </a:p>
        </p:txBody>
      </p:sp>
      <p:sp>
        <p:nvSpPr>
          <p:cNvPr id="11" name="Google Shape;123;p16"/>
          <p:cNvSpPr txBox="1">
            <a:spLocks/>
          </p:cNvSpPr>
          <p:nvPr/>
        </p:nvSpPr>
        <p:spPr>
          <a:xfrm>
            <a:off x="1766656" y="2692304"/>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Extract</a:t>
            </a:r>
            <a:r>
              <a:rPr lang="en-US" sz="4000" dirty="0">
                <a:solidFill>
                  <a:srgbClr val="000000"/>
                </a:solidFill>
                <a:latin typeface="+mj-lt"/>
              </a:rPr>
              <a:t> rows.</a:t>
            </a:r>
            <a:endParaRPr lang="en-US" sz="4000" dirty="0">
              <a:latin typeface="+mj-lt"/>
            </a:endParaRPr>
          </a:p>
        </p:txBody>
      </p:sp>
      <p:sp>
        <p:nvSpPr>
          <p:cNvPr id="12" name="Google Shape;123;p16"/>
          <p:cNvSpPr txBox="1">
            <a:spLocks/>
          </p:cNvSpPr>
          <p:nvPr/>
        </p:nvSpPr>
        <p:spPr>
          <a:xfrm>
            <a:off x="8575829" y="2692304"/>
            <a:ext cx="2008051"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filter()</a:t>
            </a:r>
          </a:p>
        </p:txBody>
      </p:sp>
      <p:sp>
        <p:nvSpPr>
          <p:cNvPr id="14" name="TextBox 13"/>
          <p:cNvSpPr txBox="1"/>
          <p:nvPr/>
        </p:nvSpPr>
        <p:spPr>
          <a:xfrm>
            <a:off x="781462" y="3409401"/>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3</a:t>
            </a:r>
          </a:p>
        </p:txBody>
      </p:sp>
      <p:sp>
        <p:nvSpPr>
          <p:cNvPr id="15" name="Google Shape;123;p16"/>
          <p:cNvSpPr txBox="1">
            <a:spLocks/>
          </p:cNvSpPr>
          <p:nvPr/>
        </p:nvSpPr>
        <p:spPr>
          <a:xfrm>
            <a:off x="1766656" y="3682352"/>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Derive</a:t>
            </a:r>
            <a:r>
              <a:rPr lang="en-US" sz="4000" dirty="0">
                <a:solidFill>
                  <a:srgbClr val="000000"/>
                </a:solidFill>
                <a:latin typeface="+mj-lt"/>
              </a:rPr>
              <a:t> new </a:t>
            </a:r>
            <a:r>
              <a:rPr lang="en-US" sz="4000" dirty="0">
                <a:solidFill>
                  <a:srgbClr val="000000"/>
                </a:solidFill>
              </a:rPr>
              <a:t>columns</a:t>
            </a:r>
            <a:r>
              <a:rPr lang="en-US" sz="4000" dirty="0">
                <a:solidFill>
                  <a:srgbClr val="000000"/>
                </a:solidFill>
                <a:latin typeface="+mj-lt"/>
              </a:rPr>
              <a:t>.</a:t>
            </a:r>
            <a:endParaRPr lang="en-US" sz="4000" dirty="0">
              <a:latin typeface="+mj-lt"/>
            </a:endParaRPr>
          </a:p>
        </p:txBody>
      </p:sp>
      <p:sp>
        <p:nvSpPr>
          <p:cNvPr id="16" name="Google Shape;123;p16"/>
          <p:cNvSpPr txBox="1">
            <a:spLocks/>
          </p:cNvSpPr>
          <p:nvPr/>
        </p:nvSpPr>
        <p:spPr>
          <a:xfrm>
            <a:off x="8575829" y="3682352"/>
            <a:ext cx="2257405"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mutate()</a:t>
            </a:r>
          </a:p>
        </p:txBody>
      </p:sp>
      <p:sp>
        <p:nvSpPr>
          <p:cNvPr id="17" name="TextBox 16"/>
          <p:cNvSpPr txBox="1"/>
          <p:nvPr/>
        </p:nvSpPr>
        <p:spPr>
          <a:xfrm>
            <a:off x="781462" y="4399450"/>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4</a:t>
            </a:r>
          </a:p>
        </p:txBody>
      </p:sp>
      <p:sp>
        <p:nvSpPr>
          <p:cNvPr id="18" name="Google Shape;123;p16"/>
          <p:cNvSpPr txBox="1">
            <a:spLocks/>
          </p:cNvSpPr>
          <p:nvPr/>
        </p:nvSpPr>
        <p:spPr>
          <a:xfrm>
            <a:off x="1766655" y="5004687"/>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Change</a:t>
            </a:r>
            <a:r>
              <a:rPr lang="en-US" sz="4000" dirty="0">
                <a:solidFill>
                  <a:srgbClr val="000000"/>
                </a:solidFill>
                <a:latin typeface="+mj-lt"/>
              </a:rPr>
              <a:t> the unit of analysis.</a:t>
            </a:r>
            <a:endParaRPr lang="en-US" sz="4000" dirty="0">
              <a:latin typeface="+mj-lt"/>
            </a:endParaRPr>
          </a:p>
        </p:txBody>
      </p:sp>
      <p:sp>
        <p:nvSpPr>
          <p:cNvPr id="19" name="Google Shape;123;p16"/>
          <p:cNvSpPr txBox="1">
            <a:spLocks/>
          </p:cNvSpPr>
          <p:nvPr/>
        </p:nvSpPr>
        <p:spPr>
          <a:xfrm>
            <a:off x="8575829" y="4672401"/>
            <a:ext cx="3166992"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summarize()</a:t>
            </a:r>
          </a:p>
        </p:txBody>
      </p:sp>
      <p:sp>
        <p:nvSpPr>
          <p:cNvPr id="3" name="Slide Number Placeholder 2"/>
          <p:cNvSpPr>
            <a:spLocks noGrp="1"/>
          </p:cNvSpPr>
          <p:nvPr>
            <p:ph type="sldNum" idx="12"/>
          </p:nvPr>
        </p:nvSpPr>
        <p:spPr>
          <a:xfrm>
            <a:off x="9309390" y="6440416"/>
            <a:ext cx="2804134" cy="342964"/>
          </a:xfrm>
        </p:spPr>
        <p:txBody>
          <a:bodyPr/>
          <a:lstStyle/>
          <a:p>
            <a:fld id="{00000000-1234-1234-1234-123412341234}" type="slidenum">
              <a:rPr lang="en-US" smtClean="0"/>
              <a:pPr/>
              <a:t>8</a:t>
            </a:fld>
            <a:endParaRPr lang="en-US" dirty="0"/>
          </a:p>
        </p:txBody>
      </p:sp>
    </p:spTree>
    <p:extLst>
      <p:ext uri="{BB962C8B-B14F-4D97-AF65-F5344CB8AC3E}">
        <p14:creationId xmlns:p14="http://schemas.microsoft.com/office/powerpoint/2010/main" val="423032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6"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chemeClr val="tx1"/>
                </a:solidFill>
              </a:rPr>
              <a:t>Dplyr Approach</a:t>
            </a:r>
          </a:p>
        </p:txBody>
      </p:sp>
      <p:sp>
        <p:nvSpPr>
          <p:cNvPr id="4" name="Slide Number Placeholder 3"/>
          <p:cNvSpPr>
            <a:spLocks noGrp="1"/>
          </p:cNvSpPr>
          <p:nvPr>
            <p:ph type="sldNum" idx="12"/>
          </p:nvPr>
        </p:nvSpPr>
        <p:spPr/>
        <p:txBody>
          <a:bodyPr/>
          <a:lstStyle/>
          <a:p>
            <a:fld id="{00000000-1234-1234-1234-123412341234}" type="slidenum">
              <a:rPr lang="en-US" smtClean="0"/>
              <a:pPr/>
              <a:t>9</a:t>
            </a:fld>
            <a:endParaRPr lang="en-US"/>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Right Arrow 18"/>
          <p:cNvSpPr/>
          <p:nvPr/>
        </p:nvSpPr>
        <p:spPr>
          <a:xfrm>
            <a:off x="5832219" y="3216421"/>
            <a:ext cx="1257932" cy="4849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p:cNvGrpSpPr/>
          <p:nvPr/>
        </p:nvGrpSpPr>
        <p:grpSpPr>
          <a:xfrm>
            <a:off x="124157" y="2997249"/>
            <a:ext cx="4346363" cy="923330"/>
            <a:chOff x="124157" y="2997249"/>
            <a:chExt cx="4346363" cy="923330"/>
          </a:xfrm>
        </p:grpSpPr>
        <p:sp>
          <p:nvSpPr>
            <p:cNvPr id="21" name="TextBox 20"/>
            <p:cNvSpPr txBox="1"/>
            <p:nvPr/>
          </p:nvSpPr>
          <p:spPr>
            <a:xfrm>
              <a:off x="124157" y="2997249"/>
              <a:ext cx="1165363" cy="923330"/>
            </a:xfrm>
            <a:prstGeom prst="rect">
              <a:avLst/>
            </a:prstGeom>
            <a:noFill/>
          </p:spPr>
          <p:txBody>
            <a:bodyPr wrap="square" rtlCol="0">
              <a:spAutoFit/>
            </a:bodyPr>
            <a:lstStyle/>
            <a:p>
              <a:r>
                <a:rPr lang="en-US" sz="5400" dirty="0"/>
                <a:t>ƒ(</a:t>
              </a:r>
            </a:p>
          </p:txBody>
        </p:sp>
        <p:sp>
          <p:nvSpPr>
            <p:cNvPr id="22" name="TextBox 21"/>
            <p:cNvSpPr txBox="1"/>
            <p:nvPr/>
          </p:nvSpPr>
          <p:spPr>
            <a:xfrm>
              <a:off x="3904772" y="2997249"/>
              <a:ext cx="565748" cy="923330"/>
            </a:xfrm>
            <a:prstGeom prst="rect">
              <a:avLst/>
            </a:prstGeom>
            <a:noFill/>
          </p:spPr>
          <p:txBody>
            <a:bodyPr wrap="square" rtlCol="0">
              <a:spAutoFit/>
            </a:bodyPr>
            <a:lstStyle/>
            <a:p>
              <a:r>
                <a:rPr lang="en-US" sz="5400" dirty="0"/>
                <a:t>)</a:t>
              </a:r>
            </a:p>
          </p:txBody>
        </p:sp>
      </p:grpSp>
      <p:graphicFrame>
        <p:nvGraphicFramePr>
          <p:cNvPr id="24" name="Google Shape;147;p18"/>
          <p:cNvGraphicFramePr/>
          <p:nvPr>
            <p:extLst>
              <p:ext uri="{D42A27DB-BD31-4B8C-83A1-F6EECF244321}">
                <p14:modId xmlns:p14="http://schemas.microsoft.com/office/powerpoint/2010/main" val="598233409"/>
              </p:ext>
            </p:extLst>
          </p:nvPr>
        </p:nvGraphicFramePr>
        <p:xfrm>
          <a:off x="9692779" y="2665483"/>
          <a:ext cx="1889596" cy="1586862"/>
        </p:xfrm>
        <a:graphic>
          <a:graphicData uri="http://schemas.openxmlformats.org/drawingml/2006/table">
            <a:tbl>
              <a:tblPr firstRow="1" bandRow="1">
                <a:tableStyleId>{08FB837D-C827-4EFA-A057-4D05807E0F7C}</a:tableStyleId>
              </a:tblPr>
              <a:tblGrid>
                <a:gridCol w="311155">
                  <a:extLst>
                    <a:ext uri="{9D8B030D-6E8A-4147-A177-3AD203B41FA5}">
                      <a16:colId xmlns:a16="http://schemas.microsoft.com/office/drawing/2014/main" val="20000"/>
                    </a:ext>
                  </a:extLst>
                </a:gridCol>
                <a:gridCol w="294344">
                  <a:extLst>
                    <a:ext uri="{9D8B030D-6E8A-4147-A177-3AD203B41FA5}">
                      <a16:colId xmlns:a16="http://schemas.microsoft.com/office/drawing/2014/main" val="20001"/>
                    </a:ext>
                  </a:extLst>
                </a:gridCol>
                <a:gridCol w="426066">
                  <a:extLst>
                    <a:ext uri="{9D8B030D-6E8A-4147-A177-3AD203B41FA5}">
                      <a16:colId xmlns:a16="http://schemas.microsoft.com/office/drawing/2014/main" val="20002"/>
                    </a:ext>
                  </a:extLst>
                </a:gridCol>
                <a:gridCol w="524167">
                  <a:extLst>
                    <a:ext uri="{9D8B030D-6E8A-4147-A177-3AD203B41FA5}">
                      <a16:colId xmlns:a16="http://schemas.microsoft.com/office/drawing/2014/main" val="20003"/>
                    </a:ext>
                  </a:extLst>
                </a:gridCol>
                <a:gridCol w="333864">
                  <a:extLst>
                    <a:ext uri="{9D8B030D-6E8A-4147-A177-3AD203B41FA5}">
                      <a16:colId xmlns:a16="http://schemas.microsoft.com/office/drawing/2014/main" val="92067123"/>
                    </a:ext>
                  </a:extLst>
                </a:gridCol>
              </a:tblGrid>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1"/>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2"/>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3"/>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391442035"/>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879648567"/>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297108279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440921598"/>
                  </a:ext>
                </a:extLst>
              </a:tr>
            </a:tbl>
          </a:graphicData>
        </a:graphic>
      </p:graphicFrame>
      <p:graphicFrame>
        <p:nvGraphicFramePr>
          <p:cNvPr id="26" name="Google Shape;147;p18"/>
          <p:cNvGraphicFramePr/>
          <p:nvPr>
            <p:extLst>
              <p:ext uri="{D42A27DB-BD31-4B8C-83A1-F6EECF244321}">
                <p14:modId xmlns:p14="http://schemas.microsoft.com/office/powerpoint/2010/main" val="3141248791"/>
              </p:ext>
            </p:extLst>
          </p:nvPr>
        </p:nvGraphicFramePr>
        <p:xfrm>
          <a:off x="914468" y="2262700"/>
          <a:ext cx="2977680" cy="2392428"/>
        </p:xfrm>
        <a:graphic>
          <a:graphicData uri="http://schemas.openxmlformats.org/drawingml/2006/table">
            <a:tbl>
              <a:tblPr firstRow="1" bandRow="1">
                <a:tableStyleId>{3C2FFA5D-87B4-456A-9821-1D502468CF0F}</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gridCol w="646626">
                  <a:extLst>
                    <a:ext uri="{9D8B030D-6E8A-4147-A177-3AD203B41FA5}">
                      <a16:colId xmlns:a16="http://schemas.microsoft.com/office/drawing/2014/main" val="71382898"/>
                    </a:ext>
                  </a:extLst>
                </a:gridCol>
                <a:gridCol w="411863">
                  <a:extLst>
                    <a:ext uri="{9D8B030D-6E8A-4147-A177-3AD203B41FA5}">
                      <a16:colId xmlns:a16="http://schemas.microsoft.com/office/drawing/2014/main" val="9206712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440921598"/>
                  </a:ext>
                </a:extLst>
              </a:tr>
            </a:tbl>
          </a:graphicData>
        </a:graphic>
      </p:graphicFrame>
    </p:spTree>
    <p:extLst>
      <p:ext uri="{BB962C8B-B14F-4D97-AF65-F5344CB8AC3E}">
        <p14:creationId xmlns:p14="http://schemas.microsoft.com/office/powerpoint/2010/main" val="489047524"/>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6.jpeg"/></Relationships>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48981</TotalTime>
  <Words>3520</Words>
  <Application>Microsoft Macintosh PowerPoint</Application>
  <PresentationFormat>Widescreen</PresentationFormat>
  <Paragraphs>492</Paragraphs>
  <Slides>37</Slides>
  <Notes>36</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37</vt:i4>
      </vt:variant>
    </vt:vector>
  </HeadingPairs>
  <TitlesOfParts>
    <vt:vector size="52" baseType="lpstr">
      <vt:lpstr>Arial</vt:lpstr>
      <vt:lpstr>Calibri</vt:lpstr>
      <vt:lpstr>Cambria</vt:lpstr>
      <vt:lpstr>Consolas</vt:lpstr>
      <vt:lpstr>Courier New</vt:lpstr>
      <vt:lpstr>Gill Sans</vt:lpstr>
      <vt:lpstr>Helvetica</vt:lpstr>
      <vt:lpstr>Times New Roman</vt:lpstr>
      <vt:lpstr>Trebuchet MS</vt:lpstr>
      <vt:lpstr>Tw Cen MT</vt:lpstr>
      <vt:lpstr>Tw Cen MT Condensed</vt:lpstr>
      <vt:lpstr>Verdana</vt:lpstr>
      <vt:lpstr>Wingdings 3</vt:lpstr>
      <vt:lpstr>Office Theme</vt:lpstr>
      <vt:lpstr>Integral</vt:lpstr>
      <vt:lpstr>Creating a Subset</vt:lpstr>
      <vt:lpstr>PowerPoint Presentation</vt:lpstr>
      <vt:lpstr>Typical Data Science Pipeline</vt:lpstr>
      <vt:lpstr>What is a “Tidy” Data Frame</vt:lpstr>
      <vt:lpstr>PowerPoint Presentation</vt:lpstr>
      <vt:lpstr>Transform Data with</vt:lpstr>
      <vt:lpstr>dplyr</vt:lpstr>
      <vt:lpstr>dplyr: a grammar for transforming data</vt:lpstr>
      <vt:lpstr>Dplyr Approach</vt:lpstr>
      <vt:lpstr>Dplyr Approach</vt:lpstr>
      <vt:lpstr>Common syntax</vt:lpstr>
      <vt:lpstr>Subset Specific Columns</vt:lpstr>
      <vt:lpstr>select()</vt:lpstr>
      <vt:lpstr>PowerPoint Presentation</vt:lpstr>
      <vt:lpstr>PowerPoint Presentation</vt:lpstr>
      <vt:lpstr>PowerPoint Presentation</vt:lpstr>
      <vt:lpstr>PowerPoint Presentation</vt:lpstr>
      <vt:lpstr>PowerPoint Presentation</vt:lpstr>
      <vt:lpstr>Subset Specific Rows Based on Logical Conditions</vt:lpstr>
      <vt:lpstr>filter()</vt:lpstr>
      <vt:lpstr>Common syntax</vt:lpstr>
      <vt:lpstr>PowerPoint Presentation</vt:lpstr>
      <vt:lpstr>PowerPoint Presentation</vt:lpstr>
      <vt:lpstr>PowerPoint Presentation</vt:lpstr>
      <vt:lpstr>PowerPoint Presentation</vt:lpstr>
      <vt:lpstr>filter()</vt:lpstr>
      <vt:lpstr>PowerPoint Presentation</vt:lpstr>
      <vt:lpstr>Logical tests</vt:lpstr>
      <vt:lpstr>Pop Quiz</vt:lpstr>
      <vt:lpstr>Pop Quiz</vt:lpstr>
      <vt:lpstr>filter() variants</vt:lpstr>
      <vt:lpstr>PowerPoint Presentation</vt:lpstr>
      <vt:lpstr>PowerPoint Presentation</vt:lpstr>
      <vt:lpstr>What else?</vt:lpstr>
      <vt:lpstr>select()</vt:lpstr>
      <vt:lpstr>filter()</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 Data with</dc:title>
  <dc:creator>Obstfeld, Amrom E</dc:creator>
  <cp:lastModifiedBy>Patrick C Mathias</cp:lastModifiedBy>
  <cp:revision>306</cp:revision>
  <cp:lastPrinted>2019-05-03T14:53:33Z</cp:lastPrinted>
  <dcterms:modified xsi:type="dcterms:W3CDTF">2022-07-07T21:36:37Z</dcterms:modified>
</cp:coreProperties>
</file>